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</p:sldMasterIdLst>
  <p:notesMasterIdLst>
    <p:notesMasterId r:id="rId26"/>
  </p:notesMasterIdLst>
  <p:sldIdLst>
    <p:sldId id="256" r:id="rId10"/>
    <p:sldId id="257" r:id="rId11"/>
    <p:sldId id="258" r:id="rId12"/>
    <p:sldId id="259" r:id="rId13"/>
    <p:sldId id="295" r:id="rId14"/>
    <p:sldId id="296" r:id="rId15"/>
    <p:sldId id="304" r:id="rId16"/>
    <p:sldId id="299" r:id="rId17"/>
    <p:sldId id="297" r:id="rId18"/>
    <p:sldId id="298" r:id="rId19"/>
    <p:sldId id="300" r:id="rId20"/>
    <p:sldId id="301" r:id="rId21"/>
    <p:sldId id="302" r:id="rId22"/>
    <p:sldId id="305" r:id="rId23"/>
    <p:sldId id="303" r:id="rId24"/>
    <p:sldId id="291" r:id="rId25"/>
  </p:sldIdLst>
  <p:sldSz cx="9144000" cy="5143500" type="screen16x9"/>
  <p:notesSz cx="7559675" cy="10691813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78"/>
    <a:srgbClr val="FF8AD8"/>
    <a:srgbClr val="00FDFF"/>
    <a:srgbClr val="0432FF"/>
    <a:srgbClr val="7A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68"/>
    <p:restoredTop sz="94524"/>
  </p:normalViewPr>
  <p:slideViewPr>
    <p:cSldViewPr snapToGrid="0">
      <p:cViewPr varScale="1">
        <p:scale>
          <a:sx n="110" d="100"/>
          <a:sy n="110" d="100"/>
        </p:scale>
        <p:origin x="176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BA9862-E42C-114D-A2A1-BCAE8BA7E511}" type="datetimeFigureOut">
              <a:rPr lang="es-ES" smtClean="0"/>
              <a:t>15/10/25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127333-60AC-E143-B6BB-FC43B61B8EE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0416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127333-60AC-E143-B6BB-FC43B61B8EE6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244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76DAD1-7E93-E4CE-EF18-1B50FE917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3C09515-06DA-BCE9-FC26-C14E4252DD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09CD86A-B47D-C1ED-28F2-DCC8FA52CB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67A5029-50BB-2D88-0240-E954BD0CD7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127333-60AC-E143-B6BB-FC43B61B8EE6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2301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nterior - 1 c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nterior - 2 colum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ra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edeterminad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nterior - 2 columnes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edeterminado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edeterminado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9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image" Target="../media/image10.png"/><Relationship Id="rId4" Type="http://schemas.openxmlformats.org/officeDocument/2006/relationships/image" Target="../media/image11.png"/><Relationship Id="rId9" Type="http://schemas.openxmlformats.org/officeDocument/2006/relationships/image" Target="../media/image9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hape 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594720" cy="447120"/>
          </a:xfrm>
          <a:prstGeom prst="rect">
            <a:avLst/>
          </a:prstGeom>
          <a:ln w="0">
            <a:noFill/>
          </a:ln>
        </p:spPr>
      </p:pic>
      <p:pic>
        <p:nvPicPr>
          <p:cNvPr id="18" name="Shape 7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718" b="-11732"/>
          <a:stretch/>
        </p:blipFill>
        <p:spPr>
          <a:xfrm>
            <a:off x="867600" y="287640"/>
            <a:ext cx="983880" cy="244440"/>
          </a:xfrm>
          <a:prstGeom prst="rect">
            <a:avLst/>
          </a:prstGeom>
          <a:ln w="0">
            <a:noFill/>
          </a:ln>
        </p:spPr>
      </p:pic>
      <p:sp>
        <p:nvSpPr>
          <p:cNvPr id="2" name="Shape 8"/>
          <p:cNvSpPr/>
          <p:nvPr/>
        </p:nvSpPr>
        <p:spPr>
          <a:xfrm>
            <a:off x="220320" y="4889520"/>
            <a:ext cx="86637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3" name="Shape 9"/>
          <p:cNvSpPr/>
          <p:nvPr/>
        </p:nvSpPr>
        <p:spPr>
          <a:xfrm>
            <a:off x="869040" y="65412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4" name="Shape 10"/>
          <p:cNvSpPr/>
          <p:nvPr/>
        </p:nvSpPr>
        <p:spPr>
          <a:xfrm>
            <a:off x="869040" y="23976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5" name="Shape 11"/>
          <p:cNvSpPr/>
          <p:nvPr/>
        </p:nvSpPr>
        <p:spPr>
          <a:xfrm>
            <a:off x="8289000" y="65412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6" name="Shape 12"/>
          <p:cNvSpPr/>
          <p:nvPr/>
        </p:nvSpPr>
        <p:spPr>
          <a:xfrm>
            <a:off x="8289000" y="23904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pic>
        <p:nvPicPr>
          <p:cNvPr id="7" name="Shape 13"/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289000" y="287640"/>
            <a:ext cx="299160" cy="61560"/>
          </a:xfrm>
          <a:prstGeom prst="rect">
            <a:avLst/>
          </a:prstGeom>
          <a:ln w="0">
            <a:noFill/>
          </a:ln>
        </p:spPr>
      </p:pic>
      <p:sp>
        <p:nvSpPr>
          <p:cNvPr id="8" name="Shape 15"/>
          <p:cNvSpPr/>
          <p:nvPr/>
        </p:nvSpPr>
        <p:spPr>
          <a:xfrm>
            <a:off x="-11520" y="-11520"/>
            <a:ext cx="9141480" cy="5152680"/>
          </a:xfrm>
          <a:prstGeom prst="rect">
            <a:avLst/>
          </a:prstGeom>
          <a:solidFill>
            <a:srgbClr val="00007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</a:pPr>
            <a:endParaRPr lang="ca-ES" sz="1400" b="0" strike="noStrike" spc="-1">
              <a:solidFill>
                <a:srgbClr val="000000"/>
              </a:solidFill>
              <a:latin typeface="Arial"/>
              <a:ea typeface="Arial"/>
            </a:endParaRPr>
          </a:p>
        </p:txBody>
      </p:sp>
      <p:pic>
        <p:nvPicPr>
          <p:cNvPr id="9" name="Shape 1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911160" cy="685800"/>
          </a:xfrm>
          <a:prstGeom prst="rect">
            <a:avLst/>
          </a:prstGeom>
          <a:ln w="0">
            <a:noFill/>
          </a:ln>
        </p:spPr>
      </p:pic>
      <p:pic>
        <p:nvPicPr>
          <p:cNvPr id="10" name="Shape 17"/>
          <p:cNvPicPr/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718" b="-11732"/>
          <a:stretch/>
        </p:blipFill>
        <p:spPr>
          <a:xfrm>
            <a:off x="1210680" y="316440"/>
            <a:ext cx="1434600" cy="356760"/>
          </a:xfrm>
          <a:prstGeom prst="rect">
            <a:avLst/>
          </a:prstGeom>
          <a:ln w="0">
            <a:noFill/>
          </a:ln>
        </p:spPr>
      </p:pic>
      <p:sp>
        <p:nvSpPr>
          <p:cNvPr id="11" name="Shape 20"/>
          <p:cNvSpPr/>
          <p:nvPr/>
        </p:nvSpPr>
        <p:spPr>
          <a:xfrm>
            <a:off x="220320" y="4830840"/>
            <a:ext cx="8663760" cy="4176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0880" rIns="90000" bIns="2088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12" name="Shape 21"/>
          <p:cNvSpPr/>
          <p:nvPr/>
        </p:nvSpPr>
        <p:spPr>
          <a:xfrm>
            <a:off x="1210320" y="877320"/>
            <a:ext cx="7673760" cy="4176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0880" rIns="90000" bIns="2088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13" name="Shape 22"/>
          <p:cNvSpPr/>
          <p:nvPr/>
        </p:nvSpPr>
        <p:spPr>
          <a:xfrm>
            <a:off x="1210320" y="243720"/>
            <a:ext cx="7673760" cy="4176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0880" rIns="90000" bIns="2088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pic>
        <p:nvPicPr>
          <p:cNvPr id="14" name="Shape 23"/>
          <p:cNvPicPr/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488800" y="303480"/>
            <a:ext cx="377640" cy="78480"/>
          </a:xfrm>
          <a:prstGeom prst="rect">
            <a:avLst/>
          </a:prstGeom>
          <a:ln w="0">
            <a:noFill/>
          </a:ln>
        </p:spPr>
      </p:pic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ca-ES" sz="4400" b="0" strike="noStrike" spc="-1">
                <a:solidFill>
                  <a:srgbClr val="FFFFFF"/>
                </a:solidFill>
                <a:latin typeface="Arial"/>
              </a:rPr>
              <a:t>Pulse para editar el formato del texto de título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49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3200" b="0" strike="noStrike" spc="-1">
                <a:solidFill>
                  <a:srgbClr val="FFFFFF"/>
                </a:solidFill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ca-ES" sz="2800" b="0" strike="noStrike" spc="-1">
                <a:solidFill>
                  <a:srgbClr val="FFFFFF"/>
                </a:solid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2400" b="0" strike="noStrike" spc="-1">
                <a:solidFill>
                  <a:srgbClr val="FFFFFF"/>
                </a:solid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ca-ES" sz="2000" b="0" strike="noStrike" spc="-1">
                <a:solidFill>
                  <a:srgbClr val="FFFFFF"/>
                </a:solid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FFFFFF"/>
                </a:solid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FFFFFF"/>
                </a:solid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FFFFFF"/>
                </a:solid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hape 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594720" cy="447120"/>
          </a:xfrm>
          <a:prstGeom prst="rect">
            <a:avLst/>
          </a:prstGeom>
          <a:ln w="0">
            <a:noFill/>
          </a:ln>
        </p:spPr>
      </p:pic>
      <p:pic>
        <p:nvPicPr>
          <p:cNvPr id="18" name="Shape 7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718" b="-11732"/>
          <a:stretch/>
        </p:blipFill>
        <p:spPr>
          <a:xfrm>
            <a:off x="867600" y="287640"/>
            <a:ext cx="983880" cy="244440"/>
          </a:xfrm>
          <a:prstGeom prst="rect">
            <a:avLst/>
          </a:prstGeom>
          <a:ln w="0">
            <a:noFill/>
          </a:ln>
        </p:spPr>
      </p:pic>
      <p:sp>
        <p:nvSpPr>
          <p:cNvPr id="19" name="Shape 8"/>
          <p:cNvSpPr/>
          <p:nvPr/>
        </p:nvSpPr>
        <p:spPr>
          <a:xfrm>
            <a:off x="220320" y="4889520"/>
            <a:ext cx="86637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20" name="Shape 9"/>
          <p:cNvSpPr/>
          <p:nvPr/>
        </p:nvSpPr>
        <p:spPr>
          <a:xfrm>
            <a:off x="869040" y="65412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21" name="Shape 10"/>
          <p:cNvSpPr/>
          <p:nvPr/>
        </p:nvSpPr>
        <p:spPr>
          <a:xfrm>
            <a:off x="869040" y="23976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22" name="Shape 11"/>
          <p:cNvSpPr/>
          <p:nvPr/>
        </p:nvSpPr>
        <p:spPr>
          <a:xfrm>
            <a:off x="8289000" y="65412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23" name="Shape 12"/>
          <p:cNvSpPr/>
          <p:nvPr/>
        </p:nvSpPr>
        <p:spPr>
          <a:xfrm>
            <a:off x="8289000" y="23904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pic>
        <p:nvPicPr>
          <p:cNvPr id="24" name="Shape 13"/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289000" y="287640"/>
            <a:ext cx="299160" cy="615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Shape 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594720" cy="447120"/>
          </a:xfrm>
          <a:prstGeom prst="rect">
            <a:avLst/>
          </a:prstGeom>
          <a:ln w="0">
            <a:noFill/>
          </a:ln>
        </p:spPr>
      </p:pic>
      <p:pic>
        <p:nvPicPr>
          <p:cNvPr id="26" name="Shape 7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718" b="-11732"/>
          <a:stretch/>
        </p:blipFill>
        <p:spPr>
          <a:xfrm>
            <a:off x="867600" y="287640"/>
            <a:ext cx="983880" cy="244440"/>
          </a:xfrm>
          <a:prstGeom prst="rect">
            <a:avLst/>
          </a:prstGeom>
          <a:ln w="0">
            <a:noFill/>
          </a:ln>
        </p:spPr>
      </p:pic>
      <p:sp>
        <p:nvSpPr>
          <p:cNvPr id="27" name="Shape 8"/>
          <p:cNvSpPr/>
          <p:nvPr/>
        </p:nvSpPr>
        <p:spPr>
          <a:xfrm>
            <a:off x="220320" y="4889520"/>
            <a:ext cx="86637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28" name="Shape 9"/>
          <p:cNvSpPr/>
          <p:nvPr/>
        </p:nvSpPr>
        <p:spPr>
          <a:xfrm>
            <a:off x="869040" y="65412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29" name="Shape 10"/>
          <p:cNvSpPr/>
          <p:nvPr/>
        </p:nvSpPr>
        <p:spPr>
          <a:xfrm>
            <a:off x="869040" y="23976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30" name="Shape 11"/>
          <p:cNvSpPr/>
          <p:nvPr/>
        </p:nvSpPr>
        <p:spPr>
          <a:xfrm>
            <a:off x="8289000" y="65412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31" name="Shape 12"/>
          <p:cNvSpPr/>
          <p:nvPr/>
        </p:nvSpPr>
        <p:spPr>
          <a:xfrm>
            <a:off x="8289000" y="23904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pic>
        <p:nvPicPr>
          <p:cNvPr id="32" name="Shape 13"/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289000" y="287640"/>
            <a:ext cx="299160" cy="6156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Shape 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594720" cy="447120"/>
          </a:xfrm>
          <a:prstGeom prst="rect">
            <a:avLst/>
          </a:prstGeom>
          <a:ln w="0">
            <a:noFill/>
          </a:ln>
        </p:spPr>
      </p:pic>
      <p:pic>
        <p:nvPicPr>
          <p:cNvPr id="34" name="Shape 7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718" b="-11732"/>
          <a:stretch/>
        </p:blipFill>
        <p:spPr>
          <a:xfrm>
            <a:off x="867600" y="287640"/>
            <a:ext cx="983880" cy="244440"/>
          </a:xfrm>
          <a:prstGeom prst="rect">
            <a:avLst/>
          </a:prstGeom>
          <a:ln w="0">
            <a:noFill/>
          </a:ln>
        </p:spPr>
      </p:pic>
      <p:sp>
        <p:nvSpPr>
          <p:cNvPr id="35" name="Shape 8"/>
          <p:cNvSpPr/>
          <p:nvPr/>
        </p:nvSpPr>
        <p:spPr>
          <a:xfrm>
            <a:off x="220320" y="4889520"/>
            <a:ext cx="86637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36" name="Shape 9"/>
          <p:cNvSpPr/>
          <p:nvPr/>
        </p:nvSpPr>
        <p:spPr>
          <a:xfrm>
            <a:off x="869040" y="65412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37" name="Shape 10"/>
          <p:cNvSpPr/>
          <p:nvPr/>
        </p:nvSpPr>
        <p:spPr>
          <a:xfrm>
            <a:off x="869040" y="23976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38" name="Shape 11"/>
          <p:cNvSpPr/>
          <p:nvPr/>
        </p:nvSpPr>
        <p:spPr>
          <a:xfrm>
            <a:off x="8289000" y="65412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39" name="Shape 12"/>
          <p:cNvSpPr/>
          <p:nvPr/>
        </p:nvSpPr>
        <p:spPr>
          <a:xfrm>
            <a:off x="8289000" y="23904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pic>
        <p:nvPicPr>
          <p:cNvPr id="40" name="Shape 13"/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289000" y="287640"/>
            <a:ext cx="299160" cy="61560"/>
          </a:xfrm>
          <a:prstGeom prst="rect">
            <a:avLst/>
          </a:prstGeom>
          <a:ln w="0">
            <a:noFill/>
          </a:ln>
        </p:spPr>
      </p:pic>
      <p:sp>
        <p:nvSpPr>
          <p:cNvPr id="41" name="Shape 34"/>
          <p:cNvSpPr/>
          <p:nvPr/>
        </p:nvSpPr>
        <p:spPr>
          <a:xfrm>
            <a:off x="220320" y="149040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42" name="Shape 35"/>
          <p:cNvSpPr/>
          <p:nvPr/>
        </p:nvSpPr>
        <p:spPr>
          <a:xfrm>
            <a:off x="869040" y="1490400"/>
            <a:ext cx="801468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hape 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594720" cy="447120"/>
          </a:xfrm>
          <a:prstGeom prst="rect">
            <a:avLst/>
          </a:prstGeom>
          <a:ln w="0">
            <a:noFill/>
          </a:ln>
        </p:spPr>
      </p:pic>
      <p:pic>
        <p:nvPicPr>
          <p:cNvPr id="44" name="Shape 7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718" b="-11732"/>
          <a:stretch/>
        </p:blipFill>
        <p:spPr>
          <a:xfrm>
            <a:off x="867600" y="287640"/>
            <a:ext cx="983880" cy="244440"/>
          </a:xfrm>
          <a:prstGeom prst="rect">
            <a:avLst/>
          </a:prstGeom>
          <a:ln w="0">
            <a:noFill/>
          </a:ln>
        </p:spPr>
      </p:pic>
      <p:sp>
        <p:nvSpPr>
          <p:cNvPr id="45" name="Shape 8"/>
          <p:cNvSpPr/>
          <p:nvPr/>
        </p:nvSpPr>
        <p:spPr>
          <a:xfrm>
            <a:off x="220320" y="4889520"/>
            <a:ext cx="86637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46" name="Shape 9"/>
          <p:cNvSpPr/>
          <p:nvPr/>
        </p:nvSpPr>
        <p:spPr>
          <a:xfrm>
            <a:off x="869040" y="65412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47" name="Shape 10"/>
          <p:cNvSpPr/>
          <p:nvPr/>
        </p:nvSpPr>
        <p:spPr>
          <a:xfrm>
            <a:off x="869040" y="23976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48" name="Shape 11"/>
          <p:cNvSpPr/>
          <p:nvPr/>
        </p:nvSpPr>
        <p:spPr>
          <a:xfrm>
            <a:off x="8289000" y="65412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49" name="Shape 12"/>
          <p:cNvSpPr/>
          <p:nvPr/>
        </p:nvSpPr>
        <p:spPr>
          <a:xfrm>
            <a:off x="8289000" y="23904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pic>
        <p:nvPicPr>
          <p:cNvPr id="50" name="Shape 13"/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289000" y="287640"/>
            <a:ext cx="299160" cy="61560"/>
          </a:xfrm>
          <a:prstGeom prst="rect">
            <a:avLst/>
          </a:prstGeom>
          <a:ln w="0">
            <a:noFill/>
          </a:ln>
        </p:spPr>
      </p:pic>
      <p:sp>
        <p:nvSpPr>
          <p:cNvPr id="51" name="Shape 37"/>
          <p:cNvSpPr/>
          <p:nvPr/>
        </p:nvSpPr>
        <p:spPr>
          <a:xfrm>
            <a:off x="0" y="0"/>
            <a:ext cx="9141480" cy="5141160"/>
          </a:xfrm>
          <a:prstGeom prst="rect">
            <a:avLst/>
          </a:prstGeom>
          <a:solidFill>
            <a:srgbClr val="000078"/>
          </a:soli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pic>
        <p:nvPicPr>
          <p:cNvPr id="52" name="Shape 38"/>
          <p:cNvPicPr/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428960" y="0"/>
            <a:ext cx="1712520" cy="1182960"/>
          </a:xfrm>
          <a:prstGeom prst="rect">
            <a:avLst/>
          </a:prstGeom>
          <a:ln w="0">
            <a:noFill/>
          </a:ln>
        </p:spPr>
      </p:pic>
      <p:sp>
        <p:nvSpPr>
          <p:cNvPr id="53" name="Shape 39"/>
          <p:cNvSpPr/>
          <p:nvPr/>
        </p:nvSpPr>
        <p:spPr>
          <a:xfrm>
            <a:off x="226080" y="235080"/>
            <a:ext cx="38595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pic>
        <p:nvPicPr>
          <p:cNvPr id="54" name="Shape 40"/>
          <p:cNvPicPr/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718" b="-11732"/>
          <a:stretch/>
        </p:blipFill>
        <p:spPr>
          <a:xfrm>
            <a:off x="226080" y="282960"/>
            <a:ext cx="1231560" cy="306360"/>
          </a:xfrm>
          <a:prstGeom prst="rect">
            <a:avLst/>
          </a:prstGeom>
          <a:ln w="0">
            <a:noFill/>
          </a:ln>
        </p:spPr>
      </p:pic>
      <p:sp>
        <p:nvSpPr>
          <p:cNvPr id="55" name="Shape 41"/>
          <p:cNvSpPr/>
          <p:nvPr/>
        </p:nvSpPr>
        <p:spPr>
          <a:xfrm>
            <a:off x="226080" y="4861440"/>
            <a:ext cx="38595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56" name="Shape 42"/>
          <p:cNvSpPr/>
          <p:nvPr/>
        </p:nvSpPr>
        <p:spPr>
          <a:xfrm>
            <a:off x="226080" y="832320"/>
            <a:ext cx="38595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57" name="Shape 43"/>
          <p:cNvSpPr/>
          <p:nvPr/>
        </p:nvSpPr>
        <p:spPr>
          <a:xfrm>
            <a:off x="468360" y="3937680"/>
            <a:ext cx="3054960" cy="311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ca" sz="1800" b="0" strike="noStrike" spc="-1">
                <a:solidFill>
                  <a:srgbClr val="FFFFFF"/>
                </a:solidFill>
                <a:latin typeface="Arial"/>
                <a:ea typeface="Arial"/>
              </a:rPr>
              <a:t>UOC.universitat</a:t>
            </a:r>
            <a:endParaRPr lang="ca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Shape 44"/>
          <p:cNvSpPr/>
          <p:nvPr/>
        </p:nvSpPr>
        <p:spPr>
          <a:xfrm>
            <a:off x="468360" y="4216320"/>
            <a:ext cx="3054960" cy="27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ca" sz="1800" b="0" strike="noStrike" spc="-1">
                <a:solidFill>
                  <a:srgbClr val="FFFFFF"/>
                </a:solidFill>
                <a:latin typeface="Arial"/>
                <a:ea typeface="Arial"/>
              </a:rPr>
              <a:t>@UOCuniversitat</a:t>
            </a:r>
            <a:endParaRPr lang="ca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Shape 45"/>
          <p:cNvSpPr/>
          <p:nvPr/>
        </p:nvSpPr>
        <p:spPr>
          <a:xfrm>
            <a:off x="468360" y="4515120"/>
            <a:ext cx="3054960" cy="27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ca" sz="1800" b="0" strike="noStrike" spc="-1">
                <a:solidFill>
                  <a:srgbClr val="FFFFFF"/>
                </a:solidFill>
                <a:latin typeface="Arial"/>
                <a:ea typeface="Arial"/>
              </a:rPr>
              <a:t>UOCuniversitat</a:t>
            </a:r>
            <a:endParaRPr lang="ca-E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0" name="Shape 46"/>
          <p:cNvPicPr/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33280" y="3998880"/>
            <a:ext cx="181440" cy="189000"/>
          </a:xfrm>
          <a:prstGeom prst="rect">
            <a:avLst/>
          </a:prstGeom>
          <a:ln w="0">
            <a:noFill/>
          </a:ln>
        </p:spPr>
      </p:pic>
      <p:pic>
        <p:nvPicPr>
          <p:cNvPr id="61" name="Shape 47"/>
          <p:cNvPicPr/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1040" y="4289040"/>
            <a:ext cx="205920" cy="169200"/>
          </a:xfrm>
          <a:prstGeom prst="rect">
            <a:avLst/>
          </a:prstGeom>
          <a:ln w="0">
            <a:noFill/>
          </a:ln>
        </p:spPr>
      </p:pic>
      <p:pic>
        <p:nvPicPr>
          <p:cNvPr id="62" name="Shape 48"/>
          <p:cNvPicPr/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33280" y="4559760"/>
            <a:ext cx="189000" cy="18900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593640" cy="446040"/>
          </a:xfrm>
          <a:prstGeom prst="rect">
            <a:avLst/>
          </a:prstGeom>
          <a:ln w="0">
            <a:noFill/>
          </a:ln>
        </p:spPr>
      </p:pic>
      <p:pic>
        <p:nvPicPr>
          <p:cNvPr id="64" name="Shape 7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7578" b="-17598"/>
          <a:stretch/>
        </p:blipFill>
        <p:spPr>
          <a:xfrm>
            <a:off x="867600" y="287640"/>
            <a:ext cx="982800" cy="243360"/>
          </a:xfrm>
          <a:prstGeom prst="rect">
            <a:avLst/>
          </a:prstGeom>
          <a:ln w="0">
            <a:noFill/>
          </a:ln>
        </p:spPr>
      </p:pic>
      <p:sp>
        <p:nvSpPr>
          <p:cNvPr id="65" name="Shape 8"/>
          <p:cNvSpPr/>
          <p:nvPr/>
        </p:nvSpPr>
        <p:spPr>
          <a:xfrm>
            <a:off x="220320" y="4889520"/>
            <a:ext cx="86626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6" name="Shape 9"/>
          <p:cNvSpPr/>
          <p:nvPr/>
        </p:nvSpPr>
        <p:spPr>
          <a:xfrm>
            <a:off x="869040" y="654120"/>
            <a:ext cx="73648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7" name="Shape 10"/>
          <p:cNvSpPr/>
          <p:nvPr/>
        </p:nvSpPr>
        <p:spPr>
          <a:xfrm>
            <a:off x="869040" y="239760"/>
            <a:ext cx="73648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8" name="Shape 11"/>
          <p:cNvSpPr/>
          <p:nvPr/>
        </p:nvSpPr>
        <p:spPr>
          <a:xfrm>
            <a:off x="8289000" y="654120"/>
            <a:ext cx="59364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69" name="Shape 12"/>
          <p:cNvSpPr/>
          <p:nvPr/>
        </p:nvSpPr>
        <p:spPr>
          <a:xfrm>
            <a:off x="8289000" y="239040"/>
            <a:ext cx="59364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70" name="Shape 13"/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289000" y="287640"/>
            <a:ext cx="298080" cy="60480"/>
          </a:xfrm>
          <a:prstGeom prst="rect">
            <a:avLst/>
          </a:prstGeom>
          <a:ln w="0">
            <a:noFill/>
          </a:ln>
        </p:spPr>
      </p:pic>
      <p:sp>
        <p:nvSpPr>
          <p:cNvPr id="71" name="Shape 34"/>
          <p:cNvSpPr/>
          <p:nvPr/>
        </p:nvSpPr>
        <p:spPr>
          <a:xfrm>
            <a:off x="220320" y="1490400"/>
            <a:ext cx="59364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2" name="Shape 35"/>
          <p:cNvSpPr/>
          <p:nvPr/>
        </p:nvSpPr>
        <p:spPr>
          <a:xfrm>
            <a:off x="869040" y="1490400"/>
            <a:ext cx="801360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ca-ES" sz="4400" b="0" strike="noStrike" spc="-1">
                <a:solidFill>
                  <a:srgbClr val="000000"/>
                </a:solidFill>
                <a:latin typeface="Arial"/>
              </a:rPr>
              <a:t>Pulse para editar el formato del texto de título</a:t>
            </a: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49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3200" b="0" strike="noStrike" spc="-1">
                <a:solidFill>
                  <a:srgbClr val="000000"/>
                </a:solidFill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a-ES" sz="2800" b="0" strike="noStrike" spc="-1">
                <a:solidFill>
                  <a:srgbClr val="000000"/>
                </a:solid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400" b="0" strike="noStrike" spc="-1">
                <a:solidFill>
                  <a:srgbClr val="000000"/>
                </a:solid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594720" cy="447120"/>
          </a:xfrm>
          <a:prstGeom prst="rect">
            <a:avLst/>
          </a:prstGeom>
          <a:ln w="0">
            <a:noFill/>
          </a:ln>
        </p:spPr>
      </p:pic>
      <p:pic>
        <p:nvPicPr>
          <p:cNvPr id="76" name="Shape 7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718" b="-11732"/>
          <a:stretch/>
        </p:blipFill>
        <p:spPr>
          <a:xfrm>
            <a:off x="867600" y="287640"/>
            <a:ext cx="983880" cy="244440"/>
          </a:xfrm>
          <a:prstGeom prst="rect">
            <a:avLst/>
          </a:prstGeom>
          <a:ln w="0">
            <a:noFill/>
          </a:ln>
        </p:spPr>
      </p:pic>
      <p:sp>
        <p:nvSpPr>
          <p:cNvPr id="77" name="Shape 8"/>
          <p:cNvSpPr/>
          <p:nvPr/>
        </p:nvSpPr>
        <p:spPr>
          <a:xfrm>
            <a:off x="220320" y="4889520"/>
            <a:ext cx="86637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>
              <a:lnSpc>
                <a:spcPct val="100000"/>
              </a:lnSpc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78" name="Shape 9"/>
          <p:cNvSpPr/>
          <p:nvPr/>
        </p:nvSpPr>
        <p:spPr>
          <a:xfrm>
            <a:off x="869040" y="65412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>
              <a:lnSpc>
                <a:spcPct val="100000"/>
              </a:lnSpc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79" name="Shape 10"/>
          <p:cNvSpPr/>
          <p:nvPr/>
        </p:nvSpPr>
        <p:spPr>
          <a:xfrm>
            <a:off x="869040" y="239760"/>
            <a:ext cx="736596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>
              <a:lnSpc>
                <a:spcPct val="100000"/>
              </a:lnSpc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80" name="Shape 11"/>
          <p:cNvSpPr/>
          <p:nvPr/>
        </p:nvSpPr>
        <p:spPr>
          <a:xfrm>
            <a:off x="8289000" y="65412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>
              <a:lnSpc>
                <a:spcPct val="100000"/>
              </a:lnSpc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81" name="Shape 12"/>
          <p:cNvSpPr/>
          <p:nvPr/>
        </p:nvSpPr>
        <p:spPr>
          <a:xfrm>
            <a:off x="8289000" y="239040"/>
            <a:ext cx="594720" cy="262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320" rIns="90000" bIns="13320" anchor="ctr">
            <a:noAutofit/>
          </a:bodyPr>
          <a:lstStyle/>
          <a:p>
            <a:pPr>
              <a:lnSpc>
                <a:spcPct val="100000"/>
              </a:lnSpc>
            </a:pPr>
            <a:endParaRPr lang="ca-ES" sz="1600" b="0" strike="noStrike" spc="-1">
              <a:solidFill>
                <a:srgbClr val="FFFFFF"/>
              </a:solidFill>
              <a:latin typeface="Calibri"/>
              <a:ea typeface="Calibri"/>
            </a:endParaRPr>
          </a:p>
        </p:txBody>
      </p:sp>
      <p:pic>
        <p:nvPicPr>
          <p:cNvPr id="82" name="Shape 13"/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289000" y="287640"/>
            <a:ext cx="299160" cy="61560"/>
          </a:xfrm>
          <a:prstGeom prst="rect">
            <a:avLst/>
          </a:prstGeom>
          <a:ln w="0">
            <a:noFill/>
          </a:ln>
        </p:spPr>
      </p:pic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ca-ES" sz="4400" b="0" strike="noStrike" spc="-1">
                <a:solidFill>
                  <a:srgbClr val="000000"/>
                </a:solidFill>
                <a:latin typeface="Arial"/>
              </a:rPr>
              <a:t>Pulse para editar el formato del texto de título</a:t>
            </a: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49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3200" b="0" strike="noStrike" spc="-1">
                <a:solidFill>
                  <a:srgbClr val="000000"/>
                </a:solidFill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a-ES" sz="2800" b="0" strike="noStrike" spc="-1">
                <a:solidFill>
                  <a:srgbClr val="000000"/>
                </a:solid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400" b="0" strike="noStrike" spc="-1">
                <a:solidFill>
                  <a:srgbClr val="000000"/>
                </a:solid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593640" cy="446040"/>
          </a:xfrm>
          <a:prstGeom prst="rect">
            <a:avLst/>
          </a:prstGeom>
          <a:ln w="0">
            <a:noFill/>
          </a:ln>
        </p:spPr>
      </p:pic>
      <p:pic>
        <p:nvPicPr>
          <p:cNvPr id="86" name="Shape 7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7578" b="-17598"/>
          <a:stretch/>
        </p:blipFill>
        <p:spPr>
          <a:xfrm>
            <a:off x="867600" y="287640"/>
            <a:ext cx="982800" cy="243360"/>
          </a:xfrm>
          <a:prstGeom prst="rect">
            <a:avLst/>
          </a:prstGeom>
          <a:ln w="0">
            <a:noFill/>
          </a:ln>
        </p:spPr>
      </p:pic>
      <p:sp>
        <p:nvSpPr>
          <p:cNvPr id="87" name="Shape 8"/>
          <p:cNvSpPr/>
          <p:nvPr/>
        </p:nvSpPr>
        <p:spPr>
          <a:xfrm>
            <a:off x="220320" y="4889520"/>
            <a:ext cx="86626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8" name="Shape 9"/>
          <p:cNvSpPr/>
          <p:nvPr/>
        </p:nvSpPr>
        <p:spPr>
          <a:xfrm>
            <a:off x="869040" y="654120"/>
            <a:ext cx="73648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89" name="Shape 10"/>
          <p:cNvSpPr/>
          <p:nvPr/>
        </p:nvSpPr>
        <p:spPr>
          <a:xfrm>
            <a:off x="869040" y="239760"/>
            <a:ext cx="73648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0" name="Shape 11"/>
          <p:cNvSpPr/>
          <p:nvPr/>
        </p:nvSpPr>
        <p:spPr>
          <a:xfrm>
            <a:off x="8289000" y="654120"/>
            <a:ext cx="59364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1" name="Shape 12"/>
          <p:cNvSpPr/>
          <p:nvPr/>
        </p:nvSpPr>
        <p:spPr>
          <a:xfrm>
            <a:off x="8289000" y="239040"/>
            <a:ext cx="59364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2" name="Shape 13"/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289000" y="287640"/>
            <a:ext cx="298080" cy="60480"/>
          </a:xfrm>
          <a:prstGeom prst="rect">
            <a:avLst/>
          </a:prstGeom>
          <a:ln w="0">
            <a:noFill/>
          </a:ln>
        </p:spPr>
      </p:pic>
      <p:sp>
        <p:nvSpPr>
          <p:cNvPr id="93" name="Shape 15"/>
          <p:cNvSpPr/>
          <p:nvPr/>
        </p:nvSpPr>
        <p:spPr>
          <a:xfrm>
            <a:off x="-11520" y="-11520"/>
            <a:ext cx="9140400" cy="5151600"/>
          </a:xfrm>
          <a:prstGeom prst="rect">
            <a:avLst/>
          </a:prstGeom>
          <a:solidFill>
            <a:srgbClr val="00007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pic>
        <p:nvPicPr>
          <p:cNvPr id="94" name="Shape 1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910080" cy="684720"/>
          </a:xfrm>
          <a:prstGeom prst="rect">
            <a:avLst/>
          </a:prstGeom>
          <a:ln w="0">
            <a:noFill/>
          </a:ln>
        </p:spPr>
      </p:pic>
      <p:pic>
        <p:nvPicPr>
          <p:cNvPr id="95" name="Shape 17"/>
          <p:cNvPicPr/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7578" b="-17598"/>
          <a:stretch/>
        </p:blipFill>
        <p:spPr>
          <a:xfrm>
            <a:off x="1210680" y="316440"/>
            <a:ext cx="1433520" cy="355680"/>
          </a:xfrm>
          <a:prstGeom prst="rect">
            <a:avLst/>
          </a:prstGeom>
          <a:ln w="0">
            <a:noFill/>
          </a:ln>
        </p:spPr>
      </p:pic>
      <p:sp>
        <p:nvSpPr>
          <p:cNvPr id="96" name="Shape 20"/>
          <p:cNvSpPr/>
          <p:nvPr/>
        </p:nvSpPr>
        <p:spPr>
          <a:xfrm>
            <a:off x="220320" y="4830840"/>
            <a:ext cx="8662680" cy="406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800" rIns="90000" bIns="-180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7" name="Shape 21"/>
          <p:cNvSpPr/>
          <p:nvPr/>
        </p:nvSpPr>
        <p:spPr>
          <a:xfrm>
            <a:off x="1210320" y="877320"/>
            <a:ext cx="7672680" cy="406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800" rIns="90000" bIns="-180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98" name="Shape 22"/>
          <p:cNvSpPr/>
          <p:nvPr/>
        </p:nvSpPr>
        <p:spPr>
          <a:xfrm>
            <a:off x="1210320" y="243720"/>
            <a:ext cx="7672680" cy="406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800" rIns="90000" bIns="-180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99" name="Shape 23"/>
          <p:cNvPicPr/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488800" y="303480"/>
            <a:ext cx="376560" cy="77400"/>
          </a:xfrm>
          <a:prstGeom prst="rect">
            <a:avLst/>
          </a:prstGeom>
          <a:ln w="0">
            <a:noFill/>
          </a:ln>
        </p:spPr>
      </p:pic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ca-ES" sz="4400" b="0" strike="noStrike" spc="-1">
                <a:solidFill>
                  <a:srgbClr val="FFFFFF"/>
                </a:solidFill>
                <a:latin typeface="Arial"/>
              </a:rPr>
              <a:t>Pulse para editar el formato del texto de título</a:t>
            </a: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49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3200" b="0" strike="noStrike" spc="-1">
                <a:solidFill>
                  <a:srgbClr val="FFFFFF"/>
                </a:solidFill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ca-ES" sz="2800" b="0" strike="noStrike" spc="-1">
                <a:solidFill>
                  <a:srgbClr val="FFFFFF"/>
                </a:solid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2400" b="0" strike="noStrike" spc="-1">
                <a:solidFill>
                  <a:srgbClr val="FFFFFF"/>
                </a:solid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ca-ES" sz="2000" b="0" strike="noStrike" spc="-1">
                <a:solidFill>
                  <a:srgbClr val="FFFFFF"/>
                </a:solid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FFFFFF"/>
                </a:solid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FFFFFF"/>
                </a:solid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FFFFFF"/>
                </a:solid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6"/>
          <p:cNvPicPr/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0320" y="233280"/>
            <a:ext cx="593640" cy="446040"/>
          </a:xfrm>
          <a:prstGeom prst="rect">
            <a:avLst/>
          </a:prstGeom>
          <a:ln w="0">
            <a:noFill/>
          </a:ln>
        </p:spPr>
      </p:pic>
      <p:pic>
        <p:nvPicPr>
          <p:cNvPr id="103" name="Shape 7"/>
          <p:cNvPicPr/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7578" b="-17598"/>
          <a:stretch/>
        </p:blipFill>
        <p:spPr>
          <a:xfrm>
            <a:off x="867600" y="287640"/>
            <a:ext cx="982800" cy="243360"/>
          </a:xfrm>
          <a:prstGeom prst="rect">
            <a:avLst/>
          </a:prstGeom>
          <a:ln w="0">
            <a:noFill/>
          </a:ln>
        </p:spPr>
      </p:pic>
      <p:sp>
        <p:nvSpPr>
          <p:cNvPr id="104" name="Shape 8"/>
          <p:cNvSpPr/>
          <p:nvPr/>
        </p:nvSpPr>
        <p:spPr>
          <a:xfrm>
            <a:off x="220320" y="4889520"/>
            <a:ext cx="86626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5" name="Shape 9"/>
          <p:cNvSpPr/>
          <p:nvPr/>
        </p:nvSpPr>
        <p:spPr>
          <a:xfrm>
            <a:off x="869040" y="654120"/>
            <a:ext cx="73648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6" name="Shape 10"/>
          <p:cNvSpPr/>
          <p:nvPr/>
        </p:nvSpPr>
        <p:spPr>
          <a:xfrm>
            <a:off x="869040" y="239760"/>
            <a:ext cx="73648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7" name="Shape 11"/>
          <p:cNvSpPr/>
          <p:nvPr/>
        </p:nvSpPr>
        <p:spPr>
          <a:xfrm>
            <a:off x="8289000" y="654120"/>
            <a:ext cx="59364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08" name="Shape 12"/>
          <p:cNvSpPr/>
          <p:nvPr/>
        </p:nvSpPr>
        <p:spPr>
          <a:xfrm>
            <a:off x="8289000" y="239040"/>
            <a:ext cx="59364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9" name="Shape 13"/>
          <p:cNvPicPr/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8289000" y="287640"/>
            <a:ext cx="298080" cy="60480"/>
          </a:xfrm>
          <a:prstGeom prst="rect">
            <a:avLst/>
          </a:prstGeom>
          <a:ln w="0">
            <a:noFill/>
          </a:ln>
        </p:spPr>
      </p:pic>
      <p:sp>
        <p:nvSpPr>
          <p:cNvPr id="110" name="Shape 37"/>
          <p:cNvSpPr/>
          <p:nvPr/>
        </p:nvSpPr>
        <p:spPr>
          <a:xfrm>
            <a:off x="0" y="0"/>
            <a:ext cx="9140400" cy="5140080"/>
          </a:xfrm>
          <a:prstGeom prst="rect">
            <a:avLst/>
          </a:prstGeom>
          <a:solidFill>
            <a:srgbClr val="000078"/>
          </a:solidFill>
          <a:ln w="0">
            <a:noFill/>
          </a:ln>
          <a:effectLst>
            <a:outerShdw blurRad="39960" dist="2304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pic>
        <p:nvPicPr>
          <p:cNvPr id="111" name="Shape 38"/>
          <p:cNvPicPr/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7428960" y="0"/>
            <a:ext cx="1711440" cy="1181880"/>
          </a:xfrm>
          <a:prstGeom prst="rect">
            <a:avLst/>
          </a:prstGeom>
          <a:ln w="0">
            <a:noFill/>
          </a:ln>
        </p:spPr>
      </p:pic>
      <p:sp>
        <p:nvSpPr>
          <p:cNvPr id="112" name="Shape 39"/>
          <p:cNvSpPr/>
          <p:nvPr/>
        </p:nvSpPr>
        <p:spPr>
          <a:xfrm>
            <a:off x="226080" y="235080"/>
            <a:ext cx="38584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13" name="Shape 40"/>
          <p:cNvPicPr/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7578" b="-17598"/>
          <a:stretch/>
        </p:blipFill>
        <p:spPr>
          <a:xfrm>
            <a:off x="226080" y="282960"/>
            <a:ext cx="1230480" cy="305280"/>
          </a:xfrm>
          <a:prstGeom prst="rect">
            <a:avLst/>
          </a:prstGeom>
          <a:ln w="0">
            <a:noFill/>
          </a:ln>
        </p:spPr>
      </p:pic>
      <p:sp>
        <p:nvSpPr>
          <p:cNvPr id="114" name="Shape 41"/>
          <p:cNvSpPr/>
          <p:nvPr/>
        </p:nvSpPr>
        <p:spPr>
          <a:xfrm>
            <a:off x="226080" y="4861440"/>
            <a:ext cx="38584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5" name="Shape 42"/>
          <p:cNvSpPr/>
          <p:nvPr/>
        </p:nvSpPr>
        <p:spPr>
          <a:xfrm>
            <a:off x="226080" y="832320"/>
            <a:ext cx="3858480" cy="2520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7280" rIns="90000" bIns="-17280" anchor="t">
            <a:noAutofit/>
          </a:bodyPr>
          <a:lstStyle/>
          <a:p>
            <a:pPr>
              <a:lnSpc>
                <a:spcPct val="100000"/>
              </a:lnSpc>
            </a:pPr>
            <a:endParaRPr lang="ca-ES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6" name="Shape 43"/>
          <p:cNvSpPr/>
          <p:nvPr/>
        </p:nvSpPr>
        <p:spPr>
          <a:xfrm>
            <a:off x="468360" y="3937680"/>
            <a:ext cx="3053880" cy="309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55160" rIns="90000" bIns="15516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ca" sz="1800" b="0" strike="noStrike" spc="-1">
                <a:solidFill>
                  <a:srgbClr val="FFFFFF"/>
                </a:solidFill>
                <a:latin typeface="Arial"/>
                <a:ea typeface="Arial"/>
              </a:rPr>
              <a:t>UOC.universitat</a:t>
            </a:r>
            <a:endParaRPr lang="ca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Shape 44"/>
          <p:cNvSpPr/>
          <p:nvPr/>
        </p:nvSpPr>
        <p:spPr>
          <a:xfrm>
            <a:off x="468360" y="4216320"/>
            <a:ext cx="3053880" cy="277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8600" rIns="90000" bIns="1386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ca" sz="1800" b="0" strike="noStrike" spc="-1">
                <a:solidFill>
                  <a:srgbClr val="FFFFFF"/>
                </a:solidFill>
                <a:latin typeface="Arial"/>
                <a:ea typeface="Arial"/>
              </a:rPr>
              <a:t>@UOCuniversitat</a:t>
            </a:r>
            <a:endParaRPr lang="ca-E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Shape 45"/>
          <p:cNvSpPr/>
          <p:nvPr/>
        </p:nvSpPr>
        <p:spPr>
          <a:xfrm>
            <a:off x="468360" y="4515120"/>
            <a:ext cx="3053880" cy="277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38600" rIns="90000" bIns="1386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ca" sz="1800" b="0" strike="noStrike" spc="-1">
                <a:solidFill>
                  <a:srgbClr val="FFFFFF"/>
                </a:solidFill>
                <a:latin typeface="Arial"/>
                <a:ea typeface="Arial"/>
              </a:rPr>
              <a:t>UOCuniversitat</a:t>
            </a:r>
            <a:endParaRPr lang="ca-E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9" name="Shape 46"/>
          <p:cNvPicPr/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33280" y="3998880"/>
            <a:ext cx="180360" cy="187920"/>
          </a:xfrm>
          <a:prstGeom prst="rect">
            <a:avLst/>
          </a:prstGeom>
          <a:ln w="0">
            <a:noFill/>
          </a:ln>
        </p:spPr>
      </p:pic>
      <p:pic>
        <p:nvPicPr>
          <p:cNvPr id="120" name="Shape 47"/>
          <p:cNvPicPr/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21040" y="4289040"/>
            <a:ext cx="204840" cy="168120"/>
          </a:xfrm>
          <a:prstGeom prst="rect">
            <a:avLst/>
          </a:prstGeom>
          <a:ln w="0">
            <a:noFill/>
          </a:ln>
        </p:spPr>
      </p:pic>
      <p:pic>
        <p:nvPicPr>
          <p:cNvPr id="121" name="Shape 48"/>
          <p:cNvPicPr/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233280" y="4559760"/>
            <a:ext cx="187920" cy="187920"/>
          </a:xfrm>
          <a:prstGeom prst="rect">
            <a:avLst/>
          </a:prstGeom>
          <a:ln w="0">
            <a:noFill/>
          </a:ln>
        </p:spPr>
      </p:pic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ca-ES" sz="4400" b="0" strike="noStrike" spc="-1">
                <a:solidFill>
                  <a:srgbClr val="000000"/>
                </a:solidFill>
                <a:latin typeface="Arial"/>
              </a:rPr>
              <a:t>Pulse para editar el formato del texto de título</a:t>
            </a: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249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3200" b="0" strike="noStrike" spc="-1">
                <a:solidFill>
                  <a:srgbClr val="000000"/>
                </a:solidFill>
                <a:latin typeface="Arial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a-ES" sz="2800" b="0" strike="noStrike" spc="-1">
                <a:solidFill>
                  <a:srgbClr val="000000"/>
                </a:solidFill>
                <a:latin typeface="Arial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400" b="0" strike="noStrike" spc="-1">
                <a:solidFill>
                  <a:srgbClr val="000000"/>
                </a:solidFill>
                <a:latin typeface="Arial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Arial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510.03770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311661" y="1060738"/>
            <a:ext cx="6345000" cy="142795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800" b="1" strike="noStrike" spc="-1" noProof="0" dirty="0">
                <a:solidFill>
                  <a:srgbClr val="FFFFFF"/>
                </a:solidFill>
                <a:latin typeface="Arial"/>
                <a:ea typeface="Arial"/>
              </a:rPr>
              <a:t>Joint Reversible Data Hiding and Homomorphic Encryption of </a:t>
            </a:r>
            <a:br>
              <a:rPr lang="en-US" sz="2800" b="1" strike="noStrike" spc="-1" noProof="0" dirty="0">
                <a:solidFill>
                  <a:srgbClr val="FFFFFF"/>
                </a:solidFill>
                <a:latin typeface="Arial"/>
                <a:ea typeface="Arial"/>
              </a:rPr>
            </a:br>
            <a:r>
              <a:rPr lang="en-US" sz="2800" b="1" strike="noStrike" spc="-1" noProof="0" dirty="0">
                <a:solidFill>
                  <a:srgbClr val="FFFFFF"/>
                </a:solidFill>
                <a:latin typeface="Arial"/>
                <a:ea typeface="Arial"/>
              </a:rPr>
              <a:t>Scalar Data</a:t>
            </a:r>
            <a:endParaRPr lang="en-US" sz="2800" b="0" strike="noStrike" spc="-1" noProof="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5" name="Shape 55"/>
          <p:cNvSpPr/>
          <p:nvPr/>
        </p:nvSpPr>
        <p:spPr>
          <a:xfrm>
            <a:off x="220320" y="3109320"/>
            <a:ext cx="911160" cy="4176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0880" rIns="90000" bIns="2088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1600" b="0" strike="noStrike" spc="-1" noProof="0" dirty="0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146" name="Shape 56"/>
          <p:cNvSpPr/>
          <p:nvPr/>
        </p:nvSpPr>
        <p:spPr>
          <a:xfrm>
            <a:off x="1210320" y="3109320"/>
            <a:ext cx="7673760" cy="4176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20880" rIns="90000" bIns="2088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1600" b="0" strike="noStrike" spc="-1" noProof="0" dirty="0">
              <a:solidFill>
                <a:srgbClr val="FFFFFF"/>
              </a:solidFill>
              <a:latin typeface="Calibri"/>
              <a:ea typeface="Calibri"/>
            </a:endParaRPr>
          </a:p>
        </p:txBody>
      </p:sp>
      <p:sp>
        <p:nvSpPr>
          <p:cNvPr id="147" name="Shape 68"/>
          <p:cNvSpPr/>
          <p:nvPr/>
        </p:nvSpPr>
        <p:spPr>
          <a:xfrm>
            <a:off x="314280" y="3027240"/>
            <a:ext cx="8461800" cy="131832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b="1" spc="-1" dirty="0">
                <a:solidFill>
                  <a:srgbClr val="FFFF00"/>
                </a:solidFill>
                <a:ea typeface="Arial"/>
              </a:rPr>
              <a:t>Methodological Advancements in Information Hiding</a:t>
            </a:r>
            <a:endParaRPr lang="en-US" spc="-1" dirty="0">
              <a:solidFill>
                <a:srgbClr val="FFFF00"/>
              </a:solidFill>
            </a:endParaRPr>
          </a:p>
          <a:p>
            <a:pPr algn="ctr"/>
            <a:r>
              <a:rPr lang="en-US" sz="1800" b="1" strike="noStrike" spc="-1" noProof="0" dirty="0" err="1">
                <a:solidFill>
                  <a:schemeClr val="bg1"/>
                </a:solidFill>
                <a:latin typeface="Arial"/>
                <a:ea typeface="Arial"/>
              </a:rPr>
              <a:t>Dagstuhl</a:t>
            </a:r>
            <a:r>
              <a:rPr lang="en-US" sz="1800" b="1" strike="noStrike" spc="-1" noProof="0" dirty="0">
                <a:solidFill>
                  <a:schemeClr val="bg1"/>
                </a:solidFill>
                <a:latin typeface="Arial"/>
                <a:ea typeface="Arial"/>
              </a:rPr>
              <a:t> Research Meeting 25423</a:t>
            </a:r>
          </a:p>
          <a:p>
            <a:pPr algn="ctr">
              <a:lnSpc>
                <a:spcPct val="150000"/>
              </a:lnSpc>
            </a:pPr>
            <a:r>
              <a:rPr lang="en-US" sz="1600" b="0" strike="noStrike" spc="-1" noProof="0" dirty="0">
                <a:solidFill>
                  <a:srgbClr val="FFFFFF"/>
                </a:solidFill>
                <a:latin typeface="Arial"/>
                <a:ea typeface="DejaVu Sans"/>
              </a:rPr>
              <a:t>Schloss </a:t>
            </a:r>
            <a:r>
              <a:rPr lang="en-US" sz="1600" b="0" strike="noStrike" spc="-1" noProof="0" dirty="0" err="1">
                <a:solidFill>
                  <a:srgbClr val="FFFFFF"/>
                </a:solidFill>
                <a:latin typeface="Arial"/>
                <a:ea typeface="DejaVu Sans"/>
              </a:rPr>
              <a:t>Dagstuhl</a:t>
            </a:r>
            <a:r>
              <a:rPr lang="en-US" sz="1600" b="0" strike="noStrike" spc="-1" noProof="0" dirty="0">
                <a:solidFill>
                  <a:srgbClr val="FFFFFF"/>
                </a:solidFill>
                <a:latin typeface="Arial"/>
                <a:ea typeface="DejaVu Sans"/>
              </a:rPr>
              <a:t>, </a:t>
            </a:r>
            <a:r>
              <a:rPr lang="en-US" sz="1600" b="0" strike="noStrike" spc="-1" noProof="0" dirty="0" err="1">
                <a:solidFill>
                  <a:srgbClr val="FFFFFF"/>
                </a:solidFill>
                <a:latin typeface="Arial"/>
                <a:ea typeface="DejaVu Sans"/>
              </a:rPr>
              <a:t>Wadern</a:t>
            </a:r>
            <a:r>
              <a:rPr lang="en-US" sz="1600" b="0" strike="noStrike" spc="-1" noProof="0" dirty="0">
                <a:solidFill>
                  <a:srgbClr val="FFFFFF"/>
                </a:solidFill>
                <a:latin typeface="Arial"/>
                <a:ea typeface="DejaVu Sans"/>
              </a:rPr>
              <a:t>, Germany</a:t>
            </a:r>
            <a:r>
              <a:rPr lang="en-US" sz="1600" spc="-1" dirty="0">
                <a:solidFill>
                  <a:srgbClr val="FFFFFF"/>
                </a:solidFill>
                <a:latin typeface="Arial"/>
                <a:ea typeface="DejaVu Sans"/>
              </a:rPr>
              <a:t>, </a:t>
            </a:r>
            <a:r>
              <a:rPr lang="en-US" sz="1600" b="0" strike="noStrike" spc="-1" noProof="0" dirty="0">
                <a:solidFill>
                  <a:srgbClr val="FFFFFF"/>
                </a:solidFill>
                <a:latin typeface="Arial"/>
                <a:ea typeface="Arial"/>
              </a:rPr>
              <a:t>October 15 – 17, 2025</a:t>
            </a:r>
          </a:p>
        </p:txBody>
      </p:sp>
      <p:grpSp>
        <p:nvGrpSpPr>
          <p:cNvPr id="148" name="Grupo 14"/>
          <p:cNvGrpSpPr/>
          <p:nvPr/>
        </p:nvGrpSpPr>
        <p:grpSpPr>
          <a:xfrm>
            <a:off x="7781400" y="417240"/>
            <a:ext cx="1121400" cy="415080"/>
            <a:chOff x="7781400" y="417240"/>
            <a:chExt cx="1121400" cy="415080"/>
          </a:xfrm>
        </p:grpSpPr>
        <p:sp>
          <p:nvSpPr>
            <p:cNvPr id="149" name="Rectángulo 1"/>
            <p:cNvSpPr/>
            <p:nvPr/>
          </p:nvSpPr>
          <p:spPr>
            <a:xfrm>
              <a:off x="7781400" y="417240"/>
              <a:ext cx="1121400" cy="41508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US" sz="1800" b="0" strike="noStrike" spc="-1" noProof="0" dirty="0">
                <a:solidFill>
                  <a:srgbClr val="000000"/>
                </a:solidFill>
                <a:latin typeface="Arial"/>
              </a:endParaRPr>
            </a:p>
          </p:txBody>
        </p:sp>
        <p:pic>
          <p:nvPicPr>
            <p:cNvPr id="150" name="Imagen 1" descr="Icono&#10;&#10;Descripción generada automáticamente"/>
            <p:cNvPicPr/>
            <p:nvPr/>
          </p:nvPicPr>
          <p:blipFill>
            <a:blip r:embed="rId2"/>
            <a:stretch/>
          </p:blipFill>
          <p:spPr>
            <a:xfrm>
              <a:off x="7866000" y="489240"/>
              <a:ext cx="961920" cy="22536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A88CE053-8522-9A1B-F60B-D0F845486C7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321" y="4272861"/>
            <a:ext cx="8662522" cy="75922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B0F21C7C-8A3A-8845-D571-7828B8DA19AD}"/>
              </a:ext>
            </a:extLst>
          </p:cNvPr>
          <p:cNvSpPr txBox="1"/>
          <p:nvPr/>
        </p:nvSpPr>
        <p:spPr>
          <a:xfrm>
            <a:off x="1311661" y="2529728"/>
            <a:ext cx="6337886" cy="456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b="1" strike="noStrike" spc="-1" noProof="0" dirty="0">
                <a:solidFill>
                  <a:srgbClr val="FFFF00"/>
                </a:solidFill>
                <a:latin typeface="Arial"/>
                <a:ea typeface="Arial"/>
              </a:rPr>
              <a:t>David Megías</a:t>
            </a:r>
            <a:endParaRPr lang="en-US" sz="1800" b="0" strike="noStrike" spc="-1" noProof="0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FDF1A2A-55D8-EBB7-79D1-997CCCD53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7614" y="369764"/>
            <a:ext cx="2391933" cy="47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F46C8-BB8E-6DAF-8CA3-0CCEFEAC5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>
            <a:extLst>
              <a:ext uri="{FF2B5EF4-FFF2-40B4-BE49-F238E27FC236}">
                <a16:creationId xmlns:a16="http://schemas.microsoft.com/office/drawing/2014/main" id="{C03F76E0-B228-DE62-A1B9-54EB39700151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2. Proposal – Numerical example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54FD4DF8-0669-8CE9-5A0A-B91DFFC34C6B}"/>
                  </a:ext>
                </a:extLst>
              </p:cNvPr>
              <p:cNvSpPr txBox="1"/>
              <p:nvPr/>
            </p:nvSpPr>
            <p:spPr>
              <a:xfrm>
                <a:off x="631686" y="1535382"/>
                <a:ext cx="7880628" cy="286039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Share 𝛌</a:t>
                </a:r>
                <a:r>
                  <a:rPr lang="en-US" i="1" baseline="-25000" dirty="0"/>
                  <a:t>k</a:t>
                </a:r>
                <a:r>
                  <a:rPr lang="en-US" dirty="0"/>
                  <a:t> = 3 + 2</a:t>
                </a:r>
                <a:r>
                  <a:rPr lang="en-US" i="1" dirty="0"/>
                  <a:t>i</a:t>
                </a:r>
                <a:r>
                  <a:rPr lang="en-US" dirty="0"/>
                  <a:t>; </a:t>
                </a:r>
                <a:r>
                  <a:rPr lang="en-US" dirty="0">
                    <a:ea typeface="Cambria Math" panose="02040503050406030204" pitchFamily="18" charset="0"/>
                  </a:rPr>
                  <a:t>Inverse: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𝜆</m:t>
                                </m:r>
                              </m:e>
                              <m:sub>
                                <m:r>
                                  <a:rPr lang="es-E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s-E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3−2</m:t>
                        </m:r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num>
                      <m:den>
                        <m:sSup>
                          <m:sSupPr>
                            <m:ctrlP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e>
                          <m:sup>
                            <m: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s-E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13</m:t>
                        </m:r>
                      </m:den>
                    </m:f>
                    <m:r>
                      <a:rPr lang="es-E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−2</m:t>
                            </m:r>
                          </m:num>
                          <m:den>
                            <m: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13</m:t>
                            </m:r>
                          </m:den>
                        </m:f>
                      </m:e>
                    </m:d>
                    <m:r>
                      <a:rPr lang="es-E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Sender:</a:t>
                </a:r>
                <a:r>
                  <a:rPr lang="en-US" i="1" dirty="0"/>
                  <a:t> d</a:t>
                </a:r>
                <a:r>
                  <a:rPr lang="en-US" i="1" baseline="-25000" dirty="0"/>
                  <a:t>k </a:t>
                </a:r>
                <a:r>
                  <a:rPr lang="en-US" i="1" dirty="0"/>
                  <a:t> </a:t>
                </a:r>
                <a:r>
                  <a:rPr lang="en-US" dirty="0"/>
                  <a:t>= 5,</a:t>
                </a:r>
                <a:r>
                  <a:rPr lang="en-US" i="1" dirty="0"/>
                  <a:t> </a:t>
                </a:r>
                <a:r>
                  <a:rPr lang="en-US" i="1" dirty="0" err="1"/>
                  <a:t>w</a:t>
                </a:r>
                <a:r>
                  <a:rPr lang="en-US" i="1" baseline="-25000" dirty="0" err="1"/>
                  <a:t>k</a:t>
                </a:r>
                <a:r>
                  <a:rPr lang="en-US" i="1" dirty="0"/>
                  <a:t> </a:t>
                </a:r>
                <a:r>
                  <a:rPr lang="en-US" dirty="0"/>
                  <a:t>= 4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:r>
                  <a:rPr lang="en-US" dirty="0"/>
                  <a:t>𝛿</a:t>
                </a:r>
                <a:r>
                  <a:rPr lang="en-US" i="1" baseline="-25000" dirty="0"/>
                  <a:t>k</a:t>
                </a:r>
                <a:r>
                  <a:rPr lang="en-US" i="1" dirty="0"/>
                  <a:t> </a:t>
                </a:r>
                <a:r>
                  <a:rPr lang="en-US" dirty="0"/>
                  <a:t>= 5 + 4</a:t>
                </a:r>
                <a:r>
                  <a:rPr lang="en-US" i="1" dirty="0"/>
                  <a:t>i</a:t>
                </a:r>
              </a:p>
              <a:p>
                <a:endParaRPr lang="en-US" dirty="0"/>
              </a:p>
              <a:p>
                <a:r>
                  <a:rPr lang="en-US" noProof="0" dirty="0"/>
                  <a:t>𝛿’</a:t>
                </a:r>
                <a:r>
                  <a:rPr lang="en-US" i="1" baseline="-25000" noProof="0" dirty="0"/>
                  <a:t>k</a:t>
                </a:r>
                <a:r>
                  <a:rPr lang="en-US" noProof="0" dirty="0"/>
                  <a:t> = (</a:t>
                </a:r>
                <a:r>
                  <a:rPr lang="en-US" dirty="0"/>
                  <a:t>3 + 2</a:t>
                </a:r>
                <a:r>
                  <a:rPr lang="en-US" i="1" dirty="0"/>
                  <a:t>i</a:t>
                </a:r>
                <a:r>
                  <a:rPr lang="en-US" noProof="0" dirty="0"/>
                  <a:t>) (</a:t>
                </a:r>
                <a:r>
                  <a:rPr lang="en-US" dirty="0"/>
                  <a:t>5 + 4</a:t>
                </a:r>
                <a:r>
                  <a:rPr lang="en-US" i="1" dirty="0"/>
                  <a:t>i</a:t>
                </a:r>
                <a:r>
                  <a:rPr lang="en-US" dirty="0"/>
                  <a:t>) = (3·5 – 2·4) + </a:t>
                </a:r>
                <a:r>
                  <a:rPr lang="en-US" i="1" dirty="0" err="1"/>
                  <a:t>i</a:t>
                </a:r>
                <a:r>
                  <a:rPr lang="en-US" dirty="0"/>
                  <a:t> (3·4 + 2·5) = 7 + 22</a:t>
                </a:r>
                <a:r>
                  <a:rPr lang="en-US" i="1" dirty="0"/>
                  <a:t>i </a:t>
                </a:r>
                <a:r>
                  <a:rPr lang="en-US" dirty="0"/>
                  <a:t>(</a:t>
                </a:r>
                <a:r>
                  <a:rPr lang="en-US" dirty="0">
                    <a:sym typeface="Wingdings" pitchFamily="2" charset="2"/>
                  </a:rPr>
                  <a:t>Transmit</a:t>
                </a:r>
                <a:r>
                  <a:rPr lang="en-US" dirty="0"/>
                  <a:t>)</a:t>
                </a:r>
                <a:endParaRPr lang="en-US" i="1" dirty="0"/>
              </a:p>
              <a:p>
                <a:endParaRPr lang="en-US" i="1" dirty="0"/>
              </a:p>
              <a:p>
                <a:r>
                  <a:rPr lang="es-ES" dirty="0">
                    <a:ea typeface="Cambria Math" panose="02040503050406030204" pitchFamily="18" charset="0"/>
                  </a:rPr>
                  <a:t>Receiver: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s-E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13</m:t>
                            </m:r>
                          </m:den>
                        </m:f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es-E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s-E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s-E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−2</m:t>
                                </m:r>
                              </m:num>
                              <m:den>
                                <m:r>
                                  <a:rPr lang="es-E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13</m:t>
                                </m:r>
                              </m:den>
                            </m:f>
                          </m:e>
                        </m:d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e>
                    </m:d>
                    <m:d>
                      <m:dPr>
                        <m:ctrlP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22</m:t>
                        </m:r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3·7+2·22</m:t>
                        </m:r>
                      </m:num>
                      <m:den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13</m:t>
                        </m:r>
                      </m:den>
                    </m:f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3·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22−2</m:t>
                        </m:r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·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</m:t>
                        </m:r>
                      </m:num>
                      <m:den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13</m:t>
                        </m:r>
                      </m:den>
                    </m:f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65</m:t>
                        </m:r>
                      </m:num>
                      <m:den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13</m:t>
                        </m:r>
                      </m:den>
                    </m:f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s-E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13</m:t>
                        </m:r>
                      </m:den>
                    </m:f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=5+4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>
                  <a:sym typeface="Wingdings" pitchFamily="2" charset="2"/>
                </a:endParaRPr>
              </a:p>
              <a:p>
                <a:endParaRPr lang="en-US" noProof="0" dirty="0">
                  <a:sym typeface="Wingdings" pitchFamily="2" charset="2"/>
                </a:endParaRPr>
              </a:p>
              <a:p>
                <a:r>
                  <a:rPr lang="en-US" i="1" dirty="0">
                    <a:sym typeface="Wingdings" pitchFamily="2" charset="2"/>
                  </a:rPr>
                  <a:t>d</a:t>
                </a:r>
                <a:r>
                  <a:rPr lang="en-US" i="1" baseline="-25000" noProof="0" dirty="0">
                    <a:sym typeface="Wingdings" pitchFamily="2" charset="2"/>
                  </a:rPr>
                  <a:t>k</a:t>
                </a:r>
                <a:r>
                  <a:rPr lang="en-US" i="1" noProof="0" dirty="0">
                    <a:sym typeface="Wingdings" pitchFamily="2" charset="2"/>
                  </a:rPr>
                  <a:t> </a:t>
                </a:r>
                <a:r>
                  <a:rPr lang="en-US" noProof="0" dirty="0">
                    <a:sym typeface="Wingdings" pitchFamily="2" charset="2"/>
                  </a:rPr>
                  <a:t>= Re(5 + 4</a:t>
                </a:r>
                <a:r>
                  <a:rPr lang="en-US" i="1" noProof="0" dirty="0">
                    <a:sym typeface="Wingdings" pitchFamily="2" charset="2"/>
                  </a:rPr>
                  <a:t>i</a:t>
                </a:r>
                <a:r>
                  <a:rPr lang="en-US" noProof="0" dirty="0">
                    <a:sym typeface="Wingdings" pitchFamily="2" charset="2"/>
                  </a:rPr>
                  <a:t>) = 5; </a:t>
                </a:r>
                <a:r>
                  <a:rPr lang="en-US" i="1" dirty="0" err="1">
                    <a:sym typeface="Wingdings" pitchFamily="2" charset="2"/>
                  </a:rPr>
                  <a:t>w</a:t>
                </a:r>
                <a:r>
                  <a:rPr lang="en-US" i="1" baseline="-25000" dirty="0" err="1">
                    <a:sym typeface="Wingdings" pitchFamily="2" charset="2"/>
                  </a:rPr>
                  <a:t>k</a:t>
                </a:r>
                <a:r>
                  <a:rPr lang="en-US" i="1" dirty="0">
                    <a:sym typeface="Wingdings" pitchFamily="2" charset="2"/>
                  </a:rPr>
                  <a:t> </a:t>
                </a:r>
                <a:r>
                  <a:rPr lang="en-US" dirty="0">
                    <a:sym typeface="Wingdings" pitchFamily="2" charset="2"/>
                  </a:rPr>
                  <a:t>= </a:t>
                </a:r>
                <a:r>
                  <a:rPr lang="en-US" dirty="0" err="1">
                    <a:sym typeface="Wingdings" pitchFamily="2" charset="2"/>
                  </a:rPr>
                  <a:t>Im</a:t>
                </a:r>
                <a:r>
                  <a:rPr lang="en-US" dirty="0">
                    <a:sym typeface="Wingdings" pitchFamily="2" charset="2"/>
                  </a:rPr>
                  <a:t>(5 + 4</a:t>
                </a:r>
                <a:r>
                  <a:rPr lang="en-US" i="1" dirty="0">
                    <a:sym typeface="Wingdings" pitchFamily="2" charset="2"/>
                  </a:rPr>
                  <a:t>i</a:t>
                </a:r>
                <a:r>
                  <a:rPr lang="en-US" dirty="0">
                    <a:sym typeface="Wingdings" pitchFamily="2" charset="2"/>
                  </a:rPr>
                  <a:t>) = 4</a:t>
                </a:r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54FD4DF8-0669-8CE9-5A0A-B91DFFC34C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686" y="1535382"/>
                <a:ext cx="7880628" cy="2860398"/>
              </a:xfrm>
              <a:prstGeom prst="rect">
                <a:avLst/>
              </a:prstGeom>
              <a:blipFill>
                <a:blip r:embed="rId2"/>
                <a:stretch>
                  <a:fillRect l="-643" b="-2203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9773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01955-F26E-BFAB-3475-7E9C3F945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>
            <a:extLst>
              <a:ext uri="{FF2B5EF4-FFF2-40B4-BE49-F238E27FC236}">
                <a16:creationId xmlns:a16="http://schemas.microsoft.com/office/drawing/2014/main" id="{98850DBE-43EE-CD60-32E0-06C5882A575F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2. Proposal: </a:t>
            </a: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Confidentiality </a:t>
            </a: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Wingdings" pitchFamily="2" charset="2"/>
              </a:rPr>
              <a:t></a:t>
            </a: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 Encryption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BC953FB-0C38-61B5-9377-258AC081EBF6}"/>
              </a:ext>
            </a:extLst>
          </p:cNvPr>
          <p:cNvSpPr txBox="1"/>
          <p:nvPr/>
        </p:nvSpPr>
        <p:spPr>
          <a:xfrm>
            <a:off x="755372" y="1445118"/>
            <a:ext cx="788062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/>
              <a:t>Transmit </a:t>
            </a:r>
            <a:r>
              <a:rPr lang="en-US" dirty="0"/>
              <a:t>𝛌</a:t>
            </a:r>
            <a:r>
              <a:rPr lang="en-US" i="1" baseline="-25000" dirty="0"/>
              <a:t>k</a:t>
            </a:r>
            <a:r>
              <a:rPr lang="en-US" i="1" dirty="0"/>
              <a:t> </a:t>
            </a:r>
            <a:r>
              <a:rPr lang="en-US" dirty="0"/>
              <a:t>encrypted from DC to S; Transmit 𝛿’</a:t>
            </a:r>
            <a:r>
              <a:rPr lang="en-US" i="1" baseline="-25000" dirty="0"/>
              <a:t>k</a:t>
            </a:r>
            <a:r>
              <a:rPr lang="en-US" i="1" dirty="0"/>
              <a:t> = </a:t>
            </a:r>
            <a:r>
              <a:rPr lang="en-US" dirty="0"/>
              <a:t>𝛌</a:t>
            </a:r>
            <a:r>
              <a:rPr lang="en-US" i="1" baseline="-25000" dirty="0"/>
              <a:t>k </a:t>
            </a:r>
            <a:r>
              <a:rPr lang="en-US" dirty="0"/>
              <a:t>𝛿</a:t>
            </a:r>
            <a:r>
              <a:rPr lang="en-US" i="1" baseline="-25000" dirty="0"/>
              <a:t>k</a:t>
            </a:r>
            <a:r>
              <a:rPr lang="en-US" i="1" dirty="0"/>
              <a:t> </a:t>
            </a:r>
            <a:r>
              <a:rPr lang="en-US" dirty="0"/>
              <a:t>encrypted from S to DC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we do it jointly? Well, if we could multiply in the encrypted domain…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But we have ElGamal encryption… Don’t we?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Yes, but it works with a multiplicative cyclic group in </a:t>
            </a:r>
            <a:r>
              <a:rPr lang="en-US" dirty="0" err="1"/>
              <a:t>ℤ</a:t>
            </a: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OK, let’s make it work in </a:t>
            </a:r>
            <a:r>
              <a:rPr lang="en-US" dirty="0" err="1"/>
              <a:t>ℤ</a:t>
            </a:r>
            <a:r>
              <a:rPr lang="en-US" dirty="0"/>
              <a:t>[</a:t>
            </a:r>
            <a:r>
              <a:rPr lang="en-US" i="1" dirty="0" err="1"/>
              <a:t>i</a:t>
            </a:r>
            <a:r>
              <a:rPr lang="en-US" dirty="0"/>
              <a:t>] </a:t>
            </a:r>
            <a:r>
              <a:rPr lang="en-US" dirty="0">
                <a:sym typeface="Wingdings" pitchFamily="2" charset="2"/>
              </a:rPr>
              <a:t>😀</a:t>
            </a:r>
            <a:endParaRPr lang="en-US" dirty="0"/>
          </a:p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990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80EBF-E19E-1B21-9966-60B6970DC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>
            <a:extLst>
              <a:ext uri="{FF2B5EF4-FFF2-40B4-BE49-F238E27FC236}">
                <a16:creationId xmlns:a16="http://schemas.microsoft.com/office/drawing/2014/main" id="{8FF7A777-EFA5-4902-DAA7-71BBAC99D39D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2. Proposal: </a:t>
            </a: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Confidentiality </a:t>
            </a: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Wingdings" pitchFamily="2" charset="2"/>
              </a:rPr>
              <a:t></a:t>
            </a: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 Encryption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96DA672-1A9F-77F2-798C-AC4AC18A7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72" y="1168920"/>
            <a:ext cx="3622214" cy="3690374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051EF37-866D-7E7E-5E26-95114178D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742" y="1168920"/>
            <a:ext cx="3626747" cy="3690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19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9A736-6894-E90A-A27A-931935750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>
            <a:extLst>
              <a:ext uri="{FF2B5EF4-FFF2-40B4-BE49-F238E27FC236}">
                <a16:creationId xmlns:a16="http://schemas.microsoft.com/office/drawing/2014/main" id="{E9AF3450-0EAC-FB18-FA1A-F329F0BFA89F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2. Proposal: </a:t>
            </a: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Final protocol 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4562243-9274-889C-8F19-101CD188D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059" y="1211452"/>
            <a:ext cx="50927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96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3F0FF-08FB-1F07-28EF-2C8D44FA5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>
            <a:extLst>
              <a:ext uri="{FF2B5EF4-FFF2-40B4-BE49-F238E27FC236}">
                <a16:creationId xmlns:a16="http://schemas.microsoft.com/office/drawing/2014/main" id="{BE8E9AF4-F5D4-7971-CB1F-394FB4483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000" y="883080"/>
            <a:ext cx="7748640" cy="25354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800" b="1" strike="noStrike" spc="-1" noProof="0" dirty="0">
                <a:solidFill>
                  <a:srgbClr val="FFFFFF"/>
                </a:solidFill>
                <a:latin typeface="Arial"/>
                <a:ea typeface="Arial"/>
              </a:rPr>
              <a:t>3</a:t>
            </a:r>
            <a:br>
              <a:rPr lang="en-US" sz="4800" noProof="0" dirty="0"/>
            </a:br>
            <a:r>
              <a:rPr lang="en-US" sz="4800" b="1" strike="noStrike" spc="-1" noProof="0" dirty="0">
                <a:solidFill>
                  <a:srgbClr val="FFFFFF"/>
                </a:solidFill>
                <a:latin typeface="Arial"/>
                <a:ea typeface="Arial"/>
              </a:rPr>
              <a:t>Discussion</a:t>
            </a:r>
            <a:endParaRPr lang="en-US" sz="4800" b="0" strike="noStrike" spc="-1" noProof="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6" name="Shape 18">
            <a:extLst>
              <a:ext uri="{FF2B5EF4-FFF2-40B4-BE49-F238E27FC236}">
                <a16:creationId xmlns:a16="http://schemas.microsoft.com/office/drawing/2014/main" id="{14662A08-017F-D4B6-03D8-37327EC78DE8}"/>
              </a:ext>
            </a:extLst>
          </p:cNvPr>
          <p:cNvSpPr/>
          <p:nvPr/>
        </p:nvSpPr>
        <p:spPr>
          <a:xfrm>
            <a:off x="220320" y="3574440"/>
            <a:ext cx="910080" cy="406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800" rIns="90000" bIns="-18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 noProof="0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7" name="Shape 19">
            <a:extLst>
              <a:ext uri="{FF2B5EF4-FFF2-40B4-BE49-F238E27FC236}">
                <a16:creationId xmlns:a16="http://schemas.microsoft.com/office/drawing/2014/main" id="{D225AEE5-4360-9B13-0C5F-EDC3DDB82D50}"/>
              </a:ext>
            </a:extLst>
          </p:cNvPr>
          <p:cNvSpPr/>
          <p:nvPr/>
        </p:nvSpPr>
        <p:spPr>
          <a:xfrm>
            <a:off x="1210320" y="3574440"/>
            <a:ext cx="7672680" cy="406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800" rIns="90000" bIns="-18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 noProof="0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551308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251D6D-8254-6CF8-34C9-0E142B5EE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>
            <a:extLst>
              <a:ext uri="{FF2B5EF4-FFF2-40B4-BE49-F238E27FC236}">
                <a16:creationId xmlns:a16="http://schemas.microsoft.com/office/drawing/2014/main" id="{E02DE9D2-856A-EF52-0318-AA049DA053A3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3</a:t>
            </a: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. </a:t>
            </a: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Discussion</a:t>
            </a: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: </a:t>
            </a: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Do you want to know more? 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803BF3B-DC79-33E1-12DD-299FF113E824}"/>
              </a:ext>
            </a:extLst>
          </p:cNvPr>
          <p:cNvSpPr txBox="1"/>
          <p:nvPr/>
        </p:nvSpPr>
        <p:spPr>
          <a:xfrm>
            <a:off x="147533" y="1388162"/>
            <a:ext cx="7326791" cy="3493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A preprint is available in </a:t>
            </a:r>
            <a:r>
              <a:rPr lang="en-US" sz="1700" dirty="0" err="1"/>
              <a:t>arXiv.org</a:t>
            </a:r>
            <a:r>
              <a:rPr lang="en-US" sz="1700" dirty="0"/>
              <a:t>: </a:t>
            </a:r>
            <a:r>
              <a:rPr lang="en-US" sz="1700" dirty="0">
                <a:hlinkClick r:id="rId3"/>
              </a:rPr>
              <a:t>https://arxiv.org/abs/2510.03770</a:t>
            </a:r>
            <a:endParaRPr lang="en-US" sz="1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noProof="0" dirty="0"/>
              <a:t>The Gaussian RDH scheme also supports data aggregation from different sources (sensors).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It can also be combined with an additive homomorphic cryptosystem, </a:t>
            </a:r>
            <a:r>
              <a:rPr lang="en-US" sz="1700" i="1" dirty="0"/>
              <a:t>e.g., </a:t>
            </a:r>
            <a:r>
              <a:rPr lang="en-US" sz="1700" dirty="0"/>
              <a:t>Paillier, to provide data aggregation in the encrypted domain.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The application of an additive homomorphism is straightforward, since the real and the imaginary parts can be added separately.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/>
              <a:t>Neither either </a:t>
            </a:r>
            <a:r>
              <a:rPr lang="en-US" sz="1700" dirty="0" err="1"/>
              <a:t>Paillier</a:t>
            </a:r>
            <a:r>
              <a:rPr lang="en-US" sz="1700" dirty="0"/>
              <a:t> or ElGamal are quantum-resistant: there’s work to do!</a:t>
            </a:r>
            <a:endParaRPr lang="en-US" sz="1700" noProof="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09DA7EC-0F40-9A18-EDC2-B40F08750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4324" y="901662"/>
            <a:ext cx="1416356" cy="1416356"/>
          </a:xfrm>
          <a:prstGeom prst="rect">
            <a:avLst/>
          </a:prstGeom>
        </p:spPr>
      </p:pic>
      <p:pic>
        <p:nvPicPr>
          <p:cNvPr id="5" name="Imagen 4" descr="Código QR&#10;&#10;El contenido generado por IA puede ser incorrecto.">
            <a:extLst>
              <a:ext uri="{FF2B5EF4-FFF2-40B4-BE49-F238E27FC236}">
                <a16:creationId xmlns:a16="http://schemas.microsoft.com/office/drawing/2014/main" id="{1EDAB806-D8D2-CC4A-9189-2A7151871B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2778" y="2771070"/>
            <a:ext cx="1407902" cy="140790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3524AE5-DC3C-606E-E3AA-52761791B82A}"/>
              </a:ext>
            </a:extLst>
          </p:cNvPr>
          <p:cNvSpPr txBox="1"/>
          <p:nvPr/>
        </p:nvSpPr>
        <p:spPr>
          <a:xfrm>
            <a:off x="7771201" y="2309458"/>
            <a:ext cx="822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Preprint</a:t>
            </a:r>
            <a:endParaRPr lang="es-ES" sz="14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00420EE-146D-098D-9FC5-993174C65A67}"/>
              </a:ext>
            </a:extLst>
          </p:cNvPr>
          <p:cNvSpPr txBox="1"/>
          <p:nvPr/>
        </p:nvSpPr>
        <p:spPr>
          <a:xfrm>
            <a:off x="7527871" y="4178972"/>
            <a:ext cx="13092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Python code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195614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519D52B-35AF-FF05-9D05-2FB80A9F8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988" y="1130221"/>
            <a:ext cx="3364146" cy="336414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6B7350C9-1B43-E519-B955-C3E3C39FC400}"/>
              </a:ext>
            </a:extLst>
          </p:cNvPr>
          <p:cNvSpPr txBox="1"/>
          <p:nvPr/>
        </p:nvSpPr>
        <p:spPr>
          <a:xfrm>
            <a:off x="338669" y="1786920"/>
            <a:ext cx="327660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Thank you!!! 😁</a:t>
            </a:r>
          </a:p>
          <a:p>
            <a:pPr algn="ctr"/>
            <a:endParaRPr lang="en-US" sz="3200" b="1" dirty="0">
              <a:solidFill>
                <a:schemeClr val="bg1"/>
              </a:solidFill>
            </a:endParaRPr>
          </a:p>
          <a:p>
            <a:pPr algn="ctr"/>
            <a:r>
              <a:rPr lang="en-US" sz="3200" b="1" dirty="0">
                <a:solidFill>
                  <a:schemeClr val="bg1"/>
                </a:solidFill>
              </a:rPr>
              <a:t>Any questions? </a:t>
            </a:r>
            <a:endParaRPr lang="en-US" sz="3200" b="1" noProof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/>
          </p:nvPr>
        </p:nvSpPr>
        <p:spPr>
          <a:xfrm>
            <a:off x="2853360" y="2034360"/>
            <a:ext cx="4722120" cy="26434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 marL="457200" indent="-457200">
              <a:lnSpc>
                <a:spcPct val="100000"/>
              </a:lnSpc>
              <a:spcBef>
                <a:spcPts val="1701"/>
              </a:spcBef>
              <a:buClr>
                <a:srgbClr val="000078"/>
              </a:buClr>
              <a:buFont typeface="OpenSymbol"/>
              <a:buAutoNum type="arabicPeriod"/>
            </a:pPr>
            <a:r>
              <a:rPr lang="en-US" sz="2000" b="1" strike="noStrike" spc="-1" noProof="0" dirty="0">
                <a:solidFill>
                  <a:srgbClr val="000078"/>
                </a:solidFill>
                <a:latin typeface="Arial"/>
                <a:ea typeface="Arial"/>
              </a:rPr>
              <a:t>Introduction</a:t>
            </a:r>
            <a:endParaRPr lang="en-US" sz="2000" b="0" strike="noStrike" spc="-1" noProof="0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701"/>
              </a:spcBef>
              <a:buClr>
                <a:srgbClr val="000078"/>
              </a:buClr>
              <a:buFont typeface="OpenSymbol"/>
              <a:buAutoNum type="arabicPeriod"/>
            </a:pPr>
            <a:r>
              <a:rPr lang="en-US" sz="2000" b="1" strike="noStrike" spc="-1" noProof="0" dirty="0" err="1">
                <a:solidFill>
                  <a:srgbClr val="000078"/>
                </a:solidFill>
                <a:latin typeface="Arial"/>
                <a:ea typeface="Arial"/>
              </a:rPr>
              <a:t>Propos</a:t>
            </a:r>
            <a:r>
              <a:rPr lang="en-US" sz="2000" b="1" spc="-1" dirty="0">
                <a:solidFill>
                  <a:srgbClr val="000078"/>
                </a:solidFill>
                <a:latin typeface="Arial"/>
                <a:ea typeface="Arial"/>
              </a:rPr>
              <a:t>al</a:t>
            </a:r>
            <a:endParaRPr lang="en-US" sz="2000" b="0" strike="noStrike" spc="-1" noProof="0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spcBef>
                <a:spcPts val="1701"/>
              </a:spcBef>
              <a:buClr>
                <a:srgbClr val="000078"/>
              </a:buClr>
              <a:buFont typeface="OpenSymbol"/>
              <a:buAutoNum type="arabicPeriod"/>
            </a:pPr>
            <a:r>
              <a:rPr lang="en-US" sz="2000" b="1" strike="noStrike" spc="-1" noProof="0" dirty="0">
                <a:solidFill>
                  <a:srgbClr val="000078"/>
                </a:solidFill>
                <a:latin typeface="Arial"/>
                <a:ea typeface="Arial"/>
              </a:rPr>
              <a:t>Discussion </a:t>
            </a:r>
            <a:endParaRPr lang="en-US" sz="20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Shape 2"/>
          <p:cNvSpPr/>
          <p:nvPr/>
        </p:nvSpPr>
        <p:spPr>
          <a:xfrm>
            <a:off x="867600" y="1490400"/>
            <a:ext cx="1887480" cy="1594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1" strike="noStrike" spc="-1" noProof="0" dirty="0">
                <a:solidFill>
                  <a:srgbClr val="000078"/>
                </a:solidFill>
                <a:latin typeface="Arial"/>
                <a:ea typeface="Arial"/>
              </a:rPr>
              <a:t>Outline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134000" y="883080"/>
            <a:ext cx="7748640" cy="25354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800" b="1" strike="noStrike" spc="-1" noProof="0" dirty="0">
                <a:solidFill>
                  <a:srgbClr val="FFFFFF"/>
                </a:solidFill>
                <a:latin typeface="Arial"/>
                <a:ea typeface="Arial"/>
              </a:rPr>
              <a:t>1</a:t>
            </a:r>
            <a:br>
              <a:rPr lang="en-US" sz="4800" noProof="0" dirty="0"/>
            </a:br>
            <a:r>
              <a:rPr lang="en-US" sz="4800" b="1" strike="noStrike" spc="-1" noProof="0" dirty="0">
                <a:solidFill>
                  <a:srgbClr val="FFFFFF"/>
                </a:solidFill>
                <a:latin typeface="Arial"/>
                <a:ea typeface="Arial"/>
              </a:rPr>
              <a:t>Introduction</a:t>
            </a:r>
            <a:endParaRPr lang="en-US" sz="4800" b="0" strike="noStrike" spc="-1" noProof="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6" name="Shape 18"/>
          <p:cNvSpPr/>
          <p:nvPr/>
        </p:nvSpPr>
        <p:spPr>
          <a:xfrm>
            <a:off x="220320" y="3574440"/>
            <a:ext cx="910080" cy="406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800" rIns="90000" bIns="-18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 noProof="0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7" name="Shape 19"/>
          <p:cNvSpPr/>
          <p:nvPr/>
        </p:nvSpPr>
        <p:spPr>
          <a:xfrm>
            <a:off x="1210320" y="3574440"/>
            <a:ext cx="7672680" cy="406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800" rIns="90000" bIns="-18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 noProof="0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1. Introduction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D4F55A3-5A7A-540F-BC8B-13BD1D7E5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591641" y="1530103"/>
            <a:ext cx="922959" cy="922959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7F4EAAE-8A12-0399-56F7-694EEAA4659C}"/>
              </a:ext>
            </a:extLst>
          </p:cNvPr>
          <p:cNvSpPr txBox="1"/>
          <p:nvPr/>
        </p:nvSpPr>
        <p:spPr>
          <a:xfrm>
            <a:off x="1327793" y="2505773"/>
            <a:ext cx="13616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noProof="0" dirty="0"/>
              <a:t>IoT Sensor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708A160-0F6A-AD96-D21A-09A00ADB0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1495" y="1530102"/>
            <a:ext cx="815533" cy="81553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783FDC1-62BE-A552-167B-EB917DACA8EE}"/>
              </a:ext>
            </a:extLst>
          </p:cNvPr>
          <p:cNvSpPr txBox="1"/>
          <p:nvPr/>
        </p:nvSpPr>
        <p:spPr>
          <a:xfrm>
            <a:off x="5779344" y="2453062"/>
            <a:ext cx="16598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noProof="0" dirty="0"/>
              <a:t>Data Collector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D3A2B0D3-A87C-CEE4-C622-E22A7CA5A833}"/>
              </a:ext>
            </a:extLst>
          </p:cNvPr>
          <p:cNvCxnSpPr>
            <a:cxnSpLocks/>
          </p:cNvCxnSpPr>
          <p:nvPr/>
        </p:nvCxnSpPr>
        <p:spPr>
          <a:xfrm>
            <a:off x="2514600" y="2061156"/>
            <a:ext cx="3508513" cy="0"/>
          </a:xfrm>
          <a:prstGeom prst="straightConnector1">
            <a:avLst/>
          </a:prstGeom>
          <a:ln w="254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A933883-03D6-AC22-5CAD-EE5C2E44BAD0}"/>
              </a:ext>
            </a:extLst>
          </p:cNvPr>
          <p:cNvSpPr txBox="1"/>
          <p:nvPr/>
        </p:nvSpPr>
        <p:spPr>
          <a:xfrm>
            <a:off x="3289852" y="1584397"/>
            <a:ext cx="19083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0" dirty="0"/>
              <a:t>Data </a:t>
            </a:r>
            <a:r>
              <a:rPr lang="en-US" i="1" noProof="0" dirty="0"/>
              <a:t>d</a:t>
            </a:r>
            <a:r>
              <a:rPr lang="en-US" i="1" baseline="-25000" noProof="0" dirty="0"/>
              <a:t>k</a:t>
            </a:r>
            <a:r>
              <a:rPr lang="en-US" noProof="0" dirty="0"/>
              <a:t> at time </a:t>
            </a:r>
            <a:r>
              <a:rPr lang="en-US" i="1" noProof="0" dirty="0" err="1"/>
              <a:t>t</a:t>
            </a:r>
            <a:r>
              <a:rPr lang="en-US" i="1" baseline="-25000" noProof="0" dirty="0" err="1"/>
              <a:t>k</a:t>
            </a:r>
            <a:endParaRPr lang="en-US" i="1" baseline="-25000" noProof="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9277E1A-E269-83DE-C2DF-F54A5105BE61}"/>
              </a:ext>
            </a:extLst>
          </p:cNvPr>
          <p:cNvSpPr txBox="1"/>
          <p:nvPr/>
        </p:nvSpPr>
        <p:spPr>
          <a:xfrm>
            <a:off x="859510" y="3082344"/>
            <a:ext cx="777759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noProof="0" dirty="0">
                <a:solidFill>
                  <a:srgbClr val="0432FF"/>
                </a:solidFill>
              </a:rPr>
              <a:t>Objective:</a:t>
            </a:r>
            <a:r>
              <a:rPr lang="en-US" b="1" noProof="0" dirty="0">
                <a:solidFill>
                  <a:srgbClr val="0432FF"/>
                </a:solidFill>
              </a:rPr>
              <a:t> </a:t>
            </a:r>
            <a:r>
              <a:rPr lang="en-US" noProof="0" dirty="0"/>
              <a:t>data integrity + data provenance + confidentiality</a:t>
            </a:r>
          </a:p>
          <a:p>
            <a:endParaRPr lang="en-US" dirty="0"/>
          </a:p>
          <a:p>
            <a:r>
              <a:rPr lang="en-US" b="1" u="sng" dirty="0">
                <a:solidFill>
                  <a:srgbClr val="0432FF"/>
                </a:solidFill>
              </a:rPr>
              <a:t>Solution:</a:t>
            </a:r>
            <a:r>
              <a:rPr lang="en-US" dirty="0"/>
              <a:t> combination of reversible watermarking and cryptography</a:t>
            </a:r>
          </a:p>
          <a:p>
            <a:endParaRPr lang="en-US" dirty="0"/>
          </a:p>
          <a:p>
            <a:r>
              <a:rPr lang="en-US" b="1" u="sng" dirty="0">
                <a:solidFill>
                  <a:srgbClr val="0432FF"/>
                </a:solidFill>
              </a:rPr>
              <a:t>Challenge:</a:t>
            </a:r>
            <a:r>
              <a:rPr lang="en-US" dirty="0"/>
              <a:t> how to </a:t>
            </a:r>
            <a:r>
              <a:rPr lang="en-US" b="1" u="sng" dirty="0"/>
              <a:t>reversibly</a:t>
            </a:r>
            <a:r>
              <a:rPr lang="en-US" dirty="0"/>
              <a:t> embed data (</a:t>
            </a:r>
            <a:r>
              <a:rPr lang="en-US" i="1" dirty="0" err="1"/>
              <a:t>w</a:t>
            </a:r>
            <a:r>
              <a:rPr lang="en-US" i="1" baseline="-25000" dirty="0" err="1"/>
              <a:t>k</a:t>
            </a:r>
            <a:r>
              <a:rPr lang="en-US" dirty="0"/>
              <a:t>) in a single data value (</a:t>
            </a:r>
            <a:r>
              <a:rPr lang="en-US" i="1" dirty="0"/>
              <a:t>d</a:t>
            </a:r>
            <a:r>
              <a:rPr lang="en-US" i="1" baseline="-25000" dirty="0"/>
              <a:t>k</a:t>
            </a:r>
            <a:r>
              <a:rPr lang="en-US" dirty="0"/>
              <a:t>)?</a:t>
            </a:r>
            <a:r>
              <a:rPr lang="en-US" noProof="0" dirty="0"/>
              <a:t> </a:t>
            </a:r>
            <a:endParaRPr lang="en-US" baseline="-25000" noProof="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3C70B-0F08-D1C4-CAB1-7CA775E78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>
            <a:extLst>
              <a:ext uri="{FF2B5EF4-FFF2-40B4-BE49-F238E27FC236}">
                <a16:creationId xmlns:a16="http://schemas.microsoft.com/office/drawing/2014/main" id="{8BE8CE9A-5920-11AF-D4E2-D47AC51E040A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1. Introduction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A413C67-E049-3C3C-01B8-FFA2BD2CC2AA}"/>
              </a:ext>
            </a:extLst>
          </p:cNvPr>
          <p:cNvSpPr txBox="1"/>
          <p:nvPr/>
        </p:nvSpPr>
        <p:spPr>
          <a:xfrm>
            <a:off x="735495" y="1436709"/>
            <a:ext cx="782209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0" dirty="0"/>
              <a:t>Classical solutions for reversible data hiding include:</a:t>
            </a:r>
          </a:p>
          <a:p>
            <a:endParaRPr lang="en-US" noProof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Histogram shifting: requires many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>
                <a:solidFill>
                  <a:srgbClr val="0432FF"/>
                </a:solidFill>
              </a:rPr>
              <a:t>Difference </a:t>
            </a:r>
            <a:r>
              <a:rPr lang="en-US" noProof="0" dirty="0" err="1">
                <a:solidFill>
                  <a:srgbClr val="0432FF"/>
                </a:solidFill>
              </a:rPr>
              <a:t>expan</a:t>
            </a:r>
            <a:r>
              <a:rPr lang="en-US" dirty="0" err="1">
                <a:solidFill>
                  <a:srgbClr val="0432FF"/>
                </a:solidFill>
              </a:rPr>
              <a:t>sion</a:t>
            </a:r>
            <a:r>
              <a:rPr lang="en-US" dirty="0">
                <a:solidFill>
                  <a:srgbClr val="0432FF"/>
                </a:solidFill>
              </a:rPr>
              <a:t>: </a:t>
            </a:r>
            <a:r>
              <a:rPr lang="en-US" dirty="0"/>
              <a:t>requires at least two samples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>
                <a:solidFill>
                  <a:srgbClr val="0432FF"/>
                </a:solidFill>
              </a:rPr>
              <a:t>Prediction error </a:t>
            </a:r>
            <a:r>
              <a:rPr lang="en-US" noProof="0" dirty="0" err="1">
                <a:solidFill>
                  <a:srgbClr val="0432FF"/>
                </a:solidFill>
              </a:rPr>
              <a:t>expa</a:t>
            </a:r>
            <a:r>
              <a:rPr lang="en-US" dirty="0" err="1">
                <a:solidFill>
                  <a:srgbClr val="0432FF"/>
                </a:solidFill>
              </a:rPr>
              <a:t>nsion</a:t>
            </a:r>
            <a:r>
              <a:rPr lang="en-US" dirty="0">
                <a:solidFill>
                  <a:srgbClr val="0432FF"/>
                </a:solidFill>
              </a:rPr>
              <a:t>: </a:t>
            </a:r>
            <a:r>
              <a:rPr lang="en-US" dirty="0"/>
              <a:t>requires more than one sample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noProof="0" dirty="0"/>
          </a:p>
          <a:p>
            <a:r>
              <a:rPr lang="en-US" dirty="0"/>
              <a:t>These options are not suitable when sensor readings are dispersed in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noProof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465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F5CCED-CFA9-CC94-8149-1D0328C14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>
            <a:extLst>
              <a:ext uri="{FF2B5EF4-FFF2-40B4-BE49-F238E27FC236}">
                <a16:creationId xmlns:a16="http://schemas.microsoft.com/office/drawing/2014/main" id="{03E49CAC-283D-6002-E2F4-B46B145E6D17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1. Introduction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5D377E7-2576-DC08-10CB-AA323582342C}"/>
              </a:ext>
            </a:extLst>
          </p:cNvPr>
          <p:cNvSpPr txBox="1"/>
          <p:nvPr/>
        </p:nvSpPr>
        <p:spPr>
          <a:xfrm>
            <a:off x="735495" y="1436709"/>
            <a:ext cx="782209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noProof="0" dirty="0"/>
              <a:t>Straightforward solution for reversible data hiding in </a:t>
            </a:r>
            <a:r>
              <a:rPr lang="en-US" i="1" noProof="0" dirty="0"/>
              <a:t>d</a:t>
            </a:r>
            <a:r>
              <a:rPr lang="en-US" i="1" baseline="-25000" noProof="0" dirty="0"/>
              <a:t>k</a:t>
            </a:r>
            <a:r>
              <a:rPr lang="en-US" i="1" noProof="0" dirty="0"/>
              <a:t> </a:t>
            </a:r>
            <a:r>
              <a:rPr lang="en-US" noProof="0" dirty="0"/>
              <a:t>(data expansion):</a:t>
            </a:r>
          </a:p>
          <a:p>
            <a:endParaRPr lang="en-US" dirty="0"/>
          </a:p>
          <a:p>
            <a:r>
              <a:rPr lang="en-US" i="1" dirty="0" err="1"/>
              <a:t>d’</a:t>
            </a:r>
            <a:r>
              <a:rPr lang="en-US" i="1" baseline="-25000" dirty="0" err="1"/>
              <a:t>k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 2</a:t>
            </a:r>
            <a:r>
              <a:rPr lang="en-US" i="1" dirty="0">
                <a:sym typeface="Wingdings" pitchFamily="2" charset="2"/>
              </a:rPr>
              <a:t>d</a:t>
            </a:r>
            <a:r>
              <a:rPr lang="en-US" i="1" baseline="-25000" dirty="0">
                <a:sym typeface="Wingdings" pitchFamily="2" charset="2"/>
              </a:rPr>
              <a:t>k</a:t>
            </a:r>
            <a:r>
              <a:rPr lang="en-US" dirty="0">
                <a:sym typeface="Wingdings" pitchFamily="2" charset="2"/>
              </a:rPr>
              <a:t> + </a:t>
            </a:r>
            <a:r>
              <a:rPr lang="en-US" i="1" dirty="0" err="1">
                <a:sym typeface="Wingdings" pitchFamily="2" charset="2"/>
              </a:rPr>
              <a:t>w</a:t>
            </a:r>
            <a:r>
              <a:rPr lang="en-US" i="1" baseline="-25000" dirty="0" err="1">
                <a:sym typeface="Wingdings" pitchFamily="2" charset="2"/>
              </a:rPr>
              <a:t>k</a:t>
            </a:r>
            <a:r>
              <a:rPr lang="en-US" dirty="0">
                <a:sym typeface="Wingdings" pitchFamily="2" charset="2"/>
              </a:rPr>
              <a:t>, </a:t>
            </a:r>
            <a:r>
              <a:rPr lang="en-US" i="1" dirty="0" err="1">
                <a:sym typeface="Wingdings" pitchFamily="2" charset="2"/>
              </a:rPr>
              <a:t>w</a:t>
            </a:r>
            <a:r>
              <a:rPr lang="en-US" i="1" baseline="-25000" dirty="0" err="1">
                <a:sym typeface="Wingdings" pitchFamily="2" charset="2"/>
              </a:rPr>
              <a:t>k</a:t>
            </a:r>
            <a:r>
              <a:rPr lang="en-US" i="1" dirty="0">
                <a:sym typeface="Wingdings" pitchFamily="2" charset="2"/>
              </a:rPr>
              <a:t> </a:t>
            </a:r>
            <a:r>
              <a:rPr lang="en-US" dirty="0">
                <a:sym typeface="Wingdings" pitchFamily="2" charset="2"/>
              </a:rPr>
              <a:t>∈ {0, 1} (for 1 bit)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i="1" dirty="0" err="1"/>
              <a:t>d’</a:t>
            </a:r>
            <a:r>
              <a:rPr lang="en-US" i="1" baseline="-25000" dirty="0" err="1"/>
              <a:t>k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 </a:t>
            </a:r>
            <a:r>
              <a:rPr lang="en-US" i="1" dirty="0" err="1">
                <a:sym typeface="Wingdings" pitchFamily="2" charset="2"/>
              </a:rPr>
              <a:t>qd</a:t>
            </a:r>
            <a:r>
              <a:rPr lang="en-US" i="1" baseline="-25000" dirty="0" err="1">
                <a:sym typeface="Wingdings" pitchFamily="2" charset="2"/>
              </a:rPr>
              <a:t>k</a:t>
            </a:r>
            <a:r>
              <a:rPr lang="en-US" dirty="0">
                <a:sym typeface="Wingdings" pitchFamily="2" charset="2"/>
              </a:rPr>
              <a:t> + </a:t>
            </a:r>
            <a:r>
              <a:rPr lang="en-US" i="1" dirty="0" err="1">
                <a:sym typeface="Wingdings" pitchFamily="2" charset="2"/>
              </a:rPr>
              <a:t>w</a:t>
            </a:r>
            <a:r>
              <a:rPr lang="en-US" i="1" baseline="-25000" dirty="0" err="1">
                <a:sym typeface="Wingdings" pitchFamily="2" charset="2"/>
              </a:rPr>
              <a:t>k</a:t>
            </a:r>
            <a:r>
              <a:rPr lang="en-US" dirty="0">
                <a:sym typeface="Wingdings" pitchFamily="2" charset="2"/>
              </a:rPr>
              <a:t>, </a:t>
            </a:r>
            <a:r>
              <a:rPr lang="en-US" i="1" dirty="0" err="1">
                <a:sym typeface="Wingdings" pitchFamily="2" charset="2"/>
              </a:rPr>
              <a:t>w</a:t>
            </a:r>
            <a:r>
              <a:rPr lang="en-US" i="1" baseline="-25000" dirty="0" err="1">
                <a:sym typeface="Wingdings" pitchFamily="2" charset="2"/>
              </a:rPr>
              <a:t>k</a:t>
            </a:r>
            <a:r>
              <a:rPr lang="en-US" i="1" dirty="0">
                <a:sym typeface="Wingdings" pitchFamily="2" charset="2"/>
              </a:rPr>
              <a:t> </a:t>
            </a:r>
            <a:r>
              <a:rPr lang="en-US" dirty="0">
                <a:sym typeface="Wingdings" pitchFamily="2" charset="2"/>
              </a:rPr>
              <a:t>∈ {0, 1, 2, …, </a:t>
            </a:r>
            <a:r>
              <a:rPr lang="en-US" i="1" dirty="0">
                <a:sym typeface="Wingdings" pitchFamily="2" charset="2"/>
              </a:rPr>
              <a:t>q</a:t>
            </a:r>
            <a:r>
              <a:rPr lang="en-US" dirty="0">
                <a:sym typeface="Wingdings" pitchFamily="2" charset="2"/>
              </a:rPr>
              <a:t>–1} (for log</a:t>
            </a:r>
            <a:r>
              <a:rPr lang="en-US" baseline="-25000" dirty="0">
                <a:sym typeface="Wingdings" pitchFamily="2" charset="2"/>
              </a:rPr>
              <a:t>2</a:t>
            </a:r>
            <a:r>
              <a:rPr lang="en-US" dirty="0">
                <a:sym typeface="Wingdings" pitchFamily="2" charset="2"/>
              </a:rPr>
              <a:t>(</a:t>
            </a:r>
            <a:r>
              <a:rPr lang="en-US" i="1" dirty="0">
                <a:sym typeface="Wingdings" pitchFamily="2" charset="2"/>
              </a:rPr>
              <a:t>q</a:t>
            </a:r>
            <a:r>
              <a:rPr lang="en-US" dirty="0">
                <a:sym typeface="Wingdings" pitchFamily="2" charset="2"/>
              </a:rPr>
              <a:t>) bits)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Limited capacity + Poor blending of data and watermark:</a:t>
            </a:r>
            <a:endParaRPr lang="en-U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F93E0D3E-7999-0503-B292-5B0961E1AF53}"/>
              </a:ext>
            </a:extLst>
          </p:cNvPr>
          <p:cNvSpPr/>
          <p:nvPr/>
        </p:nvSpPr>
        <p:spPr>
          <a:xfrm>
            <a:off x="2544417" y="3747052"/>
            <a:ext cx="2385391" cy="4075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4E3EA43-13C1-2A4E-22BB-55AD2CA5DED5}"/>
              </a:ext>
            </a:extLst>
          </p:cNvPr>
          <p:cNvSpPr/>
          <p:nvPr/>
        </p:nvSpPr>
        <p:spPr>
          <a:xfrm>
            <a:off x="4929809" y="3747052"/>
            <a:ext cx="1083366" cy="407504"/>
          </a:xfrm>
          <a:prstGeom prst="rect">
            <a:avLst/>
          </a:prstGeom>
          <a:solidFill>
            <a:srgbClr val="FF8AD8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E8A4BD8-3752-8185-6DD5-739095908275}"/>
              </a:ext>
            </a:extLst>
          </p:cNvPr>
          <p:cNvSpPr txBox="1"/>
          <p:nvPr/>
        </p:nvSpPr>
        <p:spPr>
          <a:xfrm>
            <a:off x="3542187" y="3735823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 err="1"/>
              <a:t>d</a:t>
            </a:r>
            <a:r>
              <a:rPr lang="es-ES" i="1" baseline="-25000" dirty="0" err="1"/>
              <a:t>k</a:t>
            </a:r>
            <a:endParaRPr lang="es-ES" i="1" baseline="-250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DCF6DDD-E1A9-42FC-22D9-89734211A5F1}"/>
              </a:ext>
            </a:extLst>
          </p:cNvPr>
          <p:cNvSpPr txBox="1"/>
          <p:nvPr/>
        </p:nvSpPr>
        <p:spPr>
          <a:xfrm>
            <a:off x="5276567" y="3735823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 err="1"/>
              <a:t>w</a:t>
            </a:r>
            <a:r>
              <a:rPr lang="es-ES" i="1" baseline="-25000" dirty="0" err="1"/>
              <a:t>k</a:t>
            </a:r>
            <a:endParaRPr lang="es-ES" i="1" baseline="-250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9DEE38C-2DEF-6B2D-EC63-E1E32D958BF6}"/>
              </a:ext>
            </a:extLst>
          </p:cNvPr>
          <p:cNvSpPr txBox="1"/>
          <p:nvPr/>
        </p:nvSpPr>
        <p:spPr>
          <a:xfrm>
            <a:off x="1299920" y="4372944"/>
            <a:ext cx="59158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432FF"/>
                </a:solidFill>
                <a:sym typeface="Wingdings" pitchFamily="2" charset="2"/>
              </a:rPr>
              <a:t>Challenge: “unlimited” capacity and better blending</a:t>
            </a:r>
            <a:endParaRPr lang="en-US" b="1" dirty="0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35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/>
      <p:bldP spid="6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CD44E-FF4F-15A0-CFC7-DD9756E6D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>
            <a:extLst>
              <a:ext uri="{FF2B5EF4-FFF2-40B4-BE49-F238E27FC236}">
                <a16:creationId xmlns:a16="http://schemas.microsoft.com/office/drawing/2014/main" id="{F1A050DF-9A95-DC64-B141-098D5F1EC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4000" y="883080"/>
            <a:ext cx="7748640" cy="2535480"/>
          </a:xfrm>
          <a:prstGeom prst="rect">
            <a:avLst/>
          </a:prstGeom>
          <a:noFill/>
          <a:ln w="0">
            <a:noFill/>
          </a:ln>
        </p:spPr>
        <p:txBody>
          <a:bodyPr lIns="90000" tIns="91440" rIns="9000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800" b="1" strike="noStrike" spc="-1" noProof="0" dirty="0">
                <a:solidFill>
                  <a:srgbClr val="FFFFFF"/>
                </a:solidFill>
                <a:latin typeface="Arial"/>
                <a:ea typeface="Arial"/>
              </a:rPr>
              <a:t>2</a:t>
            </a:r>
            <a:br>
              <a:rPr lang="en-US" sz="4800" noProof="0" dirty="0"/>
            </a:br>
            <a:r>
              <a:rPr lang="en-US" sz="4800" b="1" strike="noStrike" spc="-1" noProof="0" dirty="0">
                <a:solidFill>
                  <a:srgbClr val="FFFFFF"/>
                </a:solidFill>
                <a:latin typeface="Arial"/>
                <a:ea typeface="Arial"/>
              </a:rPr>
              <a:t>Proposal</a:t>
            </a:r>
            <a:endParaRPr lang="en-US" sz="4800" b="0" strike="noStrike" spc="-1" noProof="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6" name="Shape 18">
            <a:extLst>
              <a:ext uri="{FF2B5EF4-FFF2-40B4-BE49-F238E27FC236}">
                <a16:creationId xmlns:a16="http://schemas.microsoft.com/office/drawing/2014/main" id="{25896203-A09C-6390-9B7B-07CA07AF4A64}"/>
              </a:ext>
            </a:extLst>
          </p:cNvPr>
          <p:cNvSpPr/>
          <p:nvPr/>
        </p:nvSpPr>
        <p:spPr>
          <a:xfrm>
            <a:off x="220320" y="3574440"/>
            <a:ext cx="910080" cy="406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800" rIns="90000" bIns="-18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 noProof="0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57" name="Shape 19">
            <a:extLst>
              <a:ext uri="{FF2B5EF4-FFF2-40B4-BE49-F238E27FC236}">
                <a16:creationId xmlns:a16="http://schemas.microsoft.com/office/drawing/2014/main" id="{E6FB8A40-C5A2-371D-71C3-8F7DF35C288A}"/>
              </a:ext>
            </a:extLst>
          </p:cNvPr>
          <p:cNvSpPr/>
          <p:nvPr/>
        </p:nvSpPr>
        <p:spPr>
          <a:xfrm>
            <a:off x="1210320" y="3574440"/>
            <a:ext cx="7672680" cy="40680"/>
          </a:xfrm>
          <a:prstGeom prst="rect">
            <a:avLst/>
          </a:prstGeom>
          <a:solidFill>
            <a:srgbClr val="73E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1800" rIns="90000" bIns="-18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 noProof="0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901865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3B59F9-2C63-F47E-38FD-FBBB9DCF6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>
            <a:extLst>
              <a:ext uri="{FF2B5EF4-FFF2-40B4-BE49-F238E27FC236}">
                <a16:creationId xmlns:a16="http://schemas.microsoft.com/office/drawing/2014/main" id="{A89F6D9F-6F5C-C616-1A25-57F877205400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2</a:t>
            </a: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. Proposal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6E0C0AA3-95C8-D96D-389F-FC677B8DD28F}"/>
              </a:ext>
            </a:extLst>
          </p:cNvPr>
          <p:cNvSpPr/>
          <p:nvPr/>
        </p:nvSpPr>
        <p:spPr>
          <a:xfrm>
            <a:off x="3206584" y="4094601"/>
            <a:ext cx="2385391" cy="40750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96B13FDA-7F8C-B9C0-D4F5-5DE36116F109}"/>
              </a:ext>
            </a:extLst>
          </p:cNvPr>
          <p:cNvSpPr/>
          <p:nvPr/>
        </p:nvSpPr>
        <p:spPr>
          <a:xfrm>
            <a:off x="5591976" y="4094601"/>
            <a:ext cx="1083366" cy="407504"/>
          </a:xfrm>
          <a:prstGeom prst="rect">
            <a:avLst/>
          </a:prstGeom>
          <a:solidFill>
            <a:srgbClr val="FF8AD8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02A7733-845B-27A8-4C64-A916065F9B8C}"/>
              </a:ext>
            </a:extLst>
          </p:cNvPr>
          <p:cNvSpPr txBox="1"/>
          <p:nvPr/>
        </p:nvSpPr>
        <p:spPr>
          <a:xfrm>
            <a:off x="4211235" y="4102895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 err="1"/>
              <a:t>d</a:t>
            </a:r>
            <a:r>
              <a:rPr lang="es-ES" i="1" baseline="-25000" dirty="0" err="1"/>
              <a:t>k</a:t>
            </a:r>
            <a:endParaRPr lang="es-ES" i="1" baseline="-250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FD94EBE-5248-EDAC-E59B-F0B96C1F5D04}"/>
              </a:ext>
            </a:extLst>
          </p:cNvPr>
          <p:cNvSpPr txBox="1"/>
          <p:nvPr/>
        </p:nvSpPr>
        <p:spPr>
          <a:xfrm>
            <a:off x="5938734" y="4083372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 err="1"/>
              <a:t>w</a:t>
            </a:r>
            <a:r>
              <a:rPr lang="es-ES" i="1" baseline="-25000" dirty="0" err="1"/>
              <a:t>k</a:t>
            </a:r>
            <a:endParaRPr lang="es-ES" i="1" baseline="-25000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28725D4-42EB-2C1C-2E8E-1F3C3C801058}"/>
              </a:ext>
            </a:extLst>
          </p:cNvPr>
          <p:cNvSpPr/>
          <p:nvPr/>
        </p:nvSpPr>
        <p:spPr>
          <a:xfrm>
            <a:off x="2123217" y="4094601"/>
            <a:ext cx="1083366" cy="407504"/>
          </a:xfrm>
          <a:prstGeom prst="rect">
            <a:avLst/>
          </a:prstGeom>
          <a:solidFill>
            <a:srgbClr val="FF8AD8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920B471D-130C-54C0-E31A-94D2AB561323}"/>
              </a:ext>
            </a:extLst>
          </p:cNvPr>
          <p:cNvSpPr txBox="1"/>
          <p:nvPr/>
        </p:nvSpPr>
        <p:spPr>
          <a:xfrm>
            <a:off x="2469975" y="4083372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 err="1"/>
              <a:t>w</a:t>
            </a:r>
            <a:r>
              <a:rPr lang="es-ES" i="1" baseline="-25000" dirty="0" err="1"/>
              <a:t>k</a:t>
            </a:r>
            <a:endParaRPr lang="es-ES" i="1" baseline="-25000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BEFFC460-5049-F46A-E337-75E248E336CB}"/>
              </a:ext>
            </a:extLst>
          </p:cNvPr>
          <p:cNvSpPr/>
          <p:nvPr/>
        </p:nvSpPr>
        <p:spPr>
          <a:xfrm rot="5400000">
            <a:off x="2274302" y="2977852"/>
            <a:ext cx="2258372" cy="407504"/>
          </a:xfrm>
          <a:prstGeom prst="rect">
            <a:avLst/>
          </a:prstGeom>
          <a:solidFill>
            <a:srgbClr val="FF8AD8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08CC4E8-8B8A-4315-EF29-5CB21A049D36}"/>
              </a:ext>
            </a:extLst>
          </p:cNvPr>
          <p:cNvSpPr txBox="1"/>
          <p:nvPr/>
        </p:nvSpPr>
        <p:spPr>
          <a:xfrm rot="5400000">
            <a:off x="3058539" y="3179662"/>
            <a:ext cx="74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 err="1"/>
              <a:t>w</a:t>
            </a:r>
            <a:r>
              <a:rPr lang="es-ES" i="1" baseline="-25000" dirty="0" err="1"/>
              <a:t>k</a:t>
            </a:r>
            <a:endParaRPr lang="es-ES" i="1" baseline="-2500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70B8386F-70BF-3C4F-7844-B7043CC576F5}"/>
              </a:ext>
            </a:extLst>
          </p:cNvPr>
          <p:cNvSpPr txBox="1"/>
          <p:nvPr/>
        </p:nvSpPr>
        <p:spPr>
          <a:xfrm>
            <a:off x="6116787" y="4287561"/>
            <a:ext cx="808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ym typeface="Wingdings" pitchFamily="2" charset="2"/>
              </a:rPr>
              <a:t>Re(·)</a:t>
            </a:r>
            <a:endParaRPr lang="es-ES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2C352D4-E328-5578-DF05-165A52AEC4B7}"/>
              </a:ext>
            </a:extLst>
          </p:cNvPr>
          <p:cNvSpPr txBox="1"/>
          <p:nvPr/>
        </p:nvSpPr>
        <p:spPr>
          <a:xfrm>
            <a:off x="2883330" y="1301959"/>
            <a:ext cx="8088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ym typeface="Wingdings" pitchFamily="2" charset="2"/>
              </a:rPr>
              <a:t>Im</a:t>
            </a:r>
            <a:r>
              <a:rPr lang="en-US" dirty="0">
                <a:sym typeface="Wingdings" pitchFamily="2" charset="2"/>
              </a:rPr>
              <a:t>(·)</a:t>
            </a:r>
            <a:endParaRPr lang="es-ES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702F5654-B0EA-1BB2-35D5-1CF4D09BCFD0}"/>
              </a:ext>
            </a:extLst>
          </p:cNvPr>
          <p:cNvSpPr/>
          <p:nvPr/>
        </p:nvSpPr>
        <p:spPr>
          <a:xfrm rot="5400000">
            <a:off x="2864760" y="3549034"/>
            <a:ext cx="1083366" cy="407504"/>
          </a:xfrm>
          <a:prstGeom prst="rect">
            <a:avLst/>
          </a:prstGeom>
          <a:solidFill>
            <a:srgbClr val="FF8AD8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E46B995-AC68-FB97-407D-09721A214A31}"/>
              </a:ext>
            </a:extLst>
          </p:cNvPr>
          <p:cNvSpPr txBox="1"/>
          <p:nvPr/>
        </p:nvSpPr>
        <p:spPr>
          <a:xfrm rot="5400000">
            <a:off x="3241998" y="353780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i="1" dirty="0" err="1"/>
              <a:t>w</a:t>
            </a:r>
            <a:r>
              <a:rPr lang="es-ES" i="1" baseline="-25000" dirty="0" err="1"/>
              <a:t>k</a:t>
            </a:r>
            <a:endParaRPr lang="es-ES" i="1" baseline="-25000" dirty="0"/>
          </a:p>
        </p:txBody>
      </p:sp>
      <p:cxnSp>
        <p:nvCxnSpPr>
          <p:cNvPr id="36" name="Conector angular 35">
            <a:extLst>
              <a:ext uri="{FF2B5EF4-FFF2-40B4-BE49-F238E27FC236}">
                <a16:creationId xmlns:a16="http://schemas.microsoft.com/office/drawing/2014/main" id="{76E02C20-EF15-66C6-EAA7-2907B85BFEE4}"/>
              </a:ext>
            </a:extLst>
          </p:cNvPr>
          <p:cNvCxnSpPr>
            <a:cxnSpLocks/>
            <a:endCxn id="3" idx="2"/>
          </p:cNvCxnSpPr>
          <p:nvPr/>
        </p:nvCxnSpPr>
        <p:spPr>
          <a:xfrm>
            <a:off x="3214591" y="1662146"/>
            <a:ext cx="2919068" cy="2839959"/>
          </a:xfrm>
          <a:prstGeom prst="bentConnector4">
            <a:avLst>
              <a:gd name="adj1" fmla="val -314"/>
              <a:gd name="adj2" fmla="val 99678"/>
            </a:avLst>
          </a:prstGeom>
          <a:ln w="50800">
            <a:solidFill>
              <a:srgbClr val="000078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uadroTexto 47">
            <a:extLst>
              <a:ext uri="{FF2B5EF4-FFF2-40B4-BE49-F238E27FC236}">
                <a16:creationId xmlns:a16="http://schemas.microsoft.com/office/drawing/2014/main" id="{C0BBBE9B-4715-501D-0A48-0DAFC993AD57}"/>
              </a:ext>
            </a:extLst>
          </p:cNvPr>
          <p:cNvSpPr txBox="1"/>
          <p:nvPr/>
        </p:nvSpPr>
        <p:spPr>
          <a:xfrm>
            <a:off x="3814709" y="2385903"/>
            <a:ext cx="1707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 err="1"/>
              <a:t>d’</a:t>
            </a:r>
            <a:r>
              <a:rPr lang="en-US" i="1" baseline="-25000" dirty="0" err="1"/>
              <a:t>k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 </a:t>
            </a:r>
            <a:r>
              <a:rPr lang="en-US" i="1" dirty="0">
                <a:sym typeface="Wingdings" pitchFamily="2" charset="2"/>
              </a:rPr>
              <a:t>q </a:t>
            </a:r>
            <a:r>
              <a:rPr lang="en-US" i="1" dirty="0">
                <a:solidFill>
                  <a:srgbClr val="00FDFF"/>
                </a:solidFill>
                <a:sym typeface="Wingdings" pitchFamily="2" charset="2"/>
              </a:rPr>
              <a:t>d</a:t>
            </a:r>
            <a:r>
              <a:rPr lang="en-US" i="1" baseline="-25000" dirty="0">
                <a:solidFill>
                  <a:srgbClr val="00FDFF"/>
                </a:solidFill>
                <a:sym typeface="Wingdings" pitchFamily="2" charset="2"/>
              </a:rPr>
              <a:t>k</a:t>
            </a:r>
            <a:r>
              <a:rPr lang="en-US" dirty="0">
                <a:sym typeface="Wingdings" pitchFamily="2" charset="2"/>
              </a:rPr>
              <a:t> + </a:t>
            </a:r>
            <a:r>
              <a:rPr lang="en-US" i="1" dirty="0" err="1">
                <a:solidFill>
                  <a:srgbClr val="FF8AD8"/>
                </a:solidFill>
                <a:sym typeface="Wingdings" pitchFamily="2" charset="2"/>
              </a:rPr>
              <a:t>w</a:t>
            </a:r>
            <a:r>
              <a:rPr lang="en-US" i="1" baseline="-25000" dirty="0" err="1">
                <a:solidFill>
                  <a:srgbClr val="FF8AD8"/>
                </a:solidFill>
                <a:sym typeface="Wingdings" pitchFamily="2" charset="2"/>
              </a:rPr>
              <a:t>k</a:t>
            </a:r>
            <a:endParaRPr lang="es-ES" dirty="0">
              <a:solidFill>
                <a:srgbClr val="FF8AD8"/>
              </a:solidFill>
            </a:endParaRPr>
          </a:p>
        </p:txBody>
      </p:sp>
      <p:sp>
        <p:nvSpPr>
          <p:cNvPr id="49" name="CuadroTexto 48">
            <a:extLst>
              <a:ext uri="{FF2B5EF4-FFF2-40B4-BE49-F238E27FC236}">
                <a16:creationId xmlns:a16="http://schemas.microsoft.com/office/drawing/2014/main" id="{EFF31BE2-644C-6225-E1A9-6BC68CAE0D6C}"/>
              </a:ext>
            </a:extLst>
          </p:cNvPr>
          <p:cNvSpPr txBox="1"/>
          <p:nvPr/>
        </p:nvSpPr>
        <p:spPr>
          <a:xfrm>
            <a:off x="3814709" y="2819351"/>
            <a:ext cx="1707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 err="1"/>
              <a:t>d’</a:t>
            </a:r>
            <a:r>
              <a:rPr lang="en-US" i="1" baseline="-25000" dirty="0" err="1"/>
              <a:t>k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 </a:t>
            </a:r>
            <a:r>
              <a:rPr lang="en-US" i="1" dirty="0">
                <a:solidFill>
                  <a:srgbClr val="00FDFF"/>
                </a:solidFill>
                <a:sym typeface="Wingdings" pitchFamily="2" charset="2"/>
              </a:rPr>
              <a:t>d</a:t>
            </a:r>
            <a:r>
              <a:rPr lang="en-US" i="1" baseline="-25000" dirty="0">
                <a:solidFill>
                  <a:srgbClr val="00FDFF"/>
                </a:solidFill>
                <a:sym typeface="Wingdings" pitchFamily="2" charset="2"/>
              </a:rPr>
              <a:t>k</a:t>
            </a:r>
            <a:r>
              <a:rPr lang="en-US" dirty="0">
                <a:sym typeface="Wingdings" pitchFamily="2" charset="2"/>
              </a:rPr>
              <a:t> + </a:t>
            </a:r>
            <a:r>
              <a:rPr lang="en-US" i="1" dirty="0">
                <a:solidFill>
                  <a:srgbClr val="000078"/>
                </a:solidFill>
                <a:sym typeface="Wingdings" pitchFamily="2" charset="2"/>
              </a:rPr>
              <a:t>q</a:t>
            </a:r>
            <a:r>
              <a:rPr lang="en-US" i="1" dirty="0">
                <a:sym typeface="Wingdings" pitchFamily="2" charset="2"/>
              </a:rPr>
              <a:t> </a:t>
            </a:r>
            <a:r>
              <a:rPr lang="en-US" i="1" dirty="0" err="1">
                <a:solidFill>
                  <a:srgbClr val="FF8AD8"/>
                </a:solidFill>
                <a:sym typeface="Wingdings" pitchFamily="2" charset="2"/>
              </a:rPr>
              <a:t>w</a:t>
            </a:r>
            <a:r>
              <a:rPr lang="en-US" i="1" baseline="-25000" dirty="0" err="1">
                <a:solidFill>
                  <a:srgbClr val="FF8AD8"/>
                </a:solidFill>
                <a:sym typeface="Wingdings" pitchFamily="2" charset="2"/>
              </a:rPr>
              <a:t>k</a:t>
            </a:r>
            <a:endParaRPr lang="es-ES" dirty="0">
              <a:solidFill>
                <a:srgbClr val="FF8AD8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CuadroTexto 49">
                <a:extLst>
                  <a:ext uri="{FF2B5EF4-FFF2-40B4-BE49-F238E27FC236}">
                    <a16:creationId xmlns:a16="http://schemas.microsoft.com/office/drawing/2014/main" id="{C028E3EE-0545-4FD5-E924-C772BBE50636}"/>
                  </a:ext>
                </a:extLst>
              </p:cNvPr>
              <p:cNvSpPr txBox="1"/>
              <p:nvPr/>
            </p:nvSpPr>
            <p:spPr>
              <a:xfrm>
                <a:off x="3824950" y="3234047"/>
                <a:ext cx="3100662" cy="3963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i="1" dirty="0" err="1"/>
                  <a:t>d’</a:t>
                </a:r>
                <a:r>
                  <a:rPr lang="en-US" i="1" baseline="-25000" dirty="0" err="1"/>
                  <a:t>k</a:t>
                </a:r>
                <a:r>
                  <a:rPr lang="en-US" dirty="0"/>
                  <a:t> </a:t>
                </a:r>
                <a:r>
                  <a:rPr lang="en-US" dirty="0">
                    <a:sym typeface="Wingdings" pitchFamily="2" charset="2"/>
                  </a:rPr>
                  <a:t> </a:t>
                </a:r>
                <a:r>
                  <a:rPr lang="en-US" i="1" dirty="0">
                    <a:solidFill>
                      <a:srgbClr val="00FDFF"/>
                    </a:solidFill>
                    <a:sym typeface="Wingdings" pitchFamily="2" charset="2"/>
                  </a:rPr>
                  <a:t>d</a:t>
                </a:r>
                <a:r>
                  <a:rPr lang="en-US" i="1" baseline="-25000" dirty="0">
                    <a:solidFill>
                      <a:srgbClr val="00FDFF"/>
                    </a:solidFill>
                    <a:sym typeface="Wingdings" pitchFamily="2" charset="2"/>
                  </a:rPr>
                  <a:t>k</a:t>
                </a:r>
                <a:r>
                  <a:rPr lang="en-US" dirty="0">
                    <a:sym typeface="Wingdings" pitchFamily="2" charset="2"/>
                  </a:rPr>
                  <a:t> + </a:t>
                </a:r>
                <a:r>
                  <a:rPr lang="en-US" i="1" dirty="0" err="1">
                    <a:sym typeface="Wingdings" pitchFamily="2" charset="2"/>
                  </a:rPr>
                  <a:t>i</a:t>
                </a:r>
                <a:r>
                  <a:rPr lang="en-US" dirty="0">
                    <a:sym typeface="Wingdings" pitchFamily="2" charset="2"/>
                  </a:rPr>
                  <a:t> </a:t>
                </a:r>
                <a:r>
                  <a:rPr lang="en-US" i="1" dirty="0" err="1">
                    <a:solidFill>
                      <a:srgbClr val="FF8AD8"/>
                    </a:solidFill>
                    <a:sym typeface="Wingdings" pitchFamily="2" charset="2"/>
                  </a:rPr>
                  <a:t>w</a:t>
                </a:r>
                <a:r>
                  <a:rPr lang="en-US" i="1" baseline="-25000" dirty="0" err="1">
                    <a:solidFill>
                      <a:srgbClr val="FF8AD8"/>
                    </a:solidFill>
                    <a:sym typeface="Wingdings" pitchFamily="2" charset="2"/>
                  </a:rPr>
                  <a:t>k</a:t>
                </a:r>
                <a:r>
                  <a:rPr lang="en-US" i="1" dirty="0">
                    <a:solidFill>
                      <a:srgbClr val="000078"/>
                    </a:solidFill>
                    <a:sym typeface="Wingdings" pitchFamily="2" charset="2"/>
                  </a:rPr>
                  <a:t>,</a:t>
                </a:r>
                <a:r>
                  <a:rPr lang="en-US" i="1" dirty="0">
                    <a:solidFill>
                      <a:srgbClr val="FF8AD8"/>
                    </a:solidFill>
                    <a:sym typeface="Wingdings" pitchFamily="2" charset="2"/>
                  </a:rPr>
                  <a:t> </a:t>
                </a:r>
                <a:r>
                  <a:rPr lang="en-US" dirty="0"/>
                  <a:t>with </a:t>
                </a:r>
                <a:r>
                  <a:rPr lang="en-US" i="1" dirty="0" err="1"/>
                  <a:t>i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e>
                    </m:rad>
                  </m:oMath>
                </a14:m>
                <a:r>
                  <a:rPr lang="en-US" i="1" baseline="-25000" dirty="0">
                    <a:solidFill>
                      <a:srgbClr val="FF8AD8"/>
                    </a:solidFill>
                    <a:sym typeface="Wingdings" pitchFamily="2" charset="2"/>
                  </a:rPr>
                  <a:t> </a:t>
                </a:r>
                <a:endParaRPr lang="es-ES" dirty="0">
                  <a:solidFill>
                    <a:srgbClr val="FF8AD8"/>
                  </a:solidFill>
                </a:endParaRPr>
              </a:p>
            </p:txBody>
          </p:sp>
        </mc:Choice>
        <mc:Fallback xmlns="">
          <p:sp>
            <p:nvSpPr>
              <p:cNvPr id="50" name="CuadroTexto 49">
                <a:extLst>
                  <a:ext uri="{FF2B5EF4-FFF2-40B4-BE49-F238E27FC236}">
                    <a16:creationId xmlns:a16="http://schemas.microsoft.com/office/drawing/2014/main" id="{C028E3EE-0545-4FD5-E924-C772BBE506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4950" y="3234047"/>
                <a:ext cx="3100662" cy="396327"/>
              </a:xfrm>
              <a:prstGeom prst="rect">
                <a:avLst/>
              </a:prstGeom>
              <a:blipFill>
                <a:blip r:embed="rId2"/>
                <a:stretch>
                  <a:fillRect l="-1220" b="-21212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07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8" grpId="0" animBg="1"/>
      <p:bldP spid="8" grpId="1" animBg="1"/>
      <p:bldP spid="10" grpId="0"/>
      <p:bldP spid="10" grpId="1"/>
      <p:bldP spid="11" grpId="0" animBg="1"/>
      <p:bldP spid="12" grpId="0"/>
      <p:bldP spid="22" grpId="0"/>
      <p:bldP spid="23" grpId="0"/>
      <p:bldP spid="24" grpId="0" animBg="1"/>
      <p:bldP spid="24" grpId="1" animBg="1"/>
      <p:bldP spid="25" grpId="0"/>
      <p:bldP spid="25" grpId="1"/>
      <p:bldP spid="48" grpId="0"/>
      <p:bldP spid="49" grpId="0"/>
      <p:bldP spid="49" grpId="1"/>
      <p:bldP spid="5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C2DB6-BB85-C1ED-B9BE-86049586D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3">
            <a:extLst>
              <a:ext uri="{FF2B5EF4-FFF2-40B4-BE49-F238E27FC236}">
                <a16:creationId xmlns:a16="http://schemas.microsoft.com/office/drawing/2014/main" id="{181A9CE8-7DE3-AB78-28EB-EB959A844CDF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518807" y="747720"/>
            <a:ext cx="7138080" cy="421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noProof="0" dirty="0">
                <a:solidFill>
                  <a:srgbClr val="000078"/>
                </a:solidFill>
                <a:ea typeface="Arial"/>
                <a:cs typeface="Arial"/>
                <a:sym typeface="Arial"/>
              </a:rPr>
              <a:t>2. Proposal: Let’s go complex!</a:t>
            </a:r>
            <a:endParaRPr lang="en-US" sz="2400" b="0" strike="noStrike" spc="-1" noProof="0" dirty="0">
              <a:solidFill>
                <a:srgbClr val="000000"/>
              </a:solid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A23CA392-EA2F-ADAD-4697-2398E3E9167E}"/>
                  </a:ext>
                </a:extLst>
              </p:cNvPr>
              <p:cNvSpPr txBox="1"/>
              <p:nvPr/>
            </p:nvSpPr>
            <p:spPr>
              <a:xfrm>
                <a:off x="755372" y="1209144"/>
                <a:ext cx="7880628" cy="372031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noProof="0" dirty="0"/>
                  <a:t>𝛿</a:t>
                </a:r>
                <a:r>
                  <a:rPr lang="en-US" i="1" baseline="-25000" noProof="0" dirty="0"/>
                  <a:t>k</a:t>
                </a:r>
                <a:r>
                  <a:rPr lang="en-US" noProof="0" dirty="0"/>
                  <a:t> </a:t>
                </a:r>
                <a:r>
                  <a:rPr lang="en-US" noProof="0" dirty="0">
                    <a:sym typeface="Wingdings" pitchFamily="2" charset="2"/>
                  </a:rPr>
                  <a:t> </a:t>
                </a:r>
                <a:r>
                  <a:rPr lang="en-US" i="1" noProof="0" dirty="0"/>
                  <a:t>d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+ </a:t>
                </a:r>
                <a:r>
                  <a:rPr lang="en-US" i="1" noProof="0" dirty="0" err="1"/>
                  <a:t>i</a:t>
                </a:r>
                <a:r>
                  <a:rPr lang="en-US" i="1" noProof="0" dirty="0"/>
                  <a:t> </a:t>
                </a:r>
                <a:r>
                  <a:rPr lang="en-US" i="1" noProof="0" dirty="0" err="1"/>
                  <a:t>w</a:t>
                </a:r>
                <a:r>
                  <a:rPr lang="en-US" i="1" baseline="-25000" noProof="0" dirty="0" err="1"/>
                  <a:t>k</a:t>
                </a:r>
                <a:r>
                  <a:rPr lang="en-US" i="1" noProof="0" dirty="0"/>
                  <a:t>,</a:t>
                </a:r>
                <a:r>
                  <a:rPr lang="en-US" noProof="0" dirty="0"/>
                  <a:t> with </a:t>
                </a:r>
                <a:r>
                  <a:rPr lang="en-US" i="1" noProof="0" dirty="0" err="1"/>
                  <a:t>i</a:t>
                </a:r>
                <a:r>
                  <a:rPr lang="en-US" noProof="0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e>
                    </m:rad>
                  </m:oMath>
                </a14:m>
                <a:r>
                  <a:rPr lang="en-US" noProof="0" dirty="0"/>
                  <a:t> </a:t>
                </a:r>
              </a:p>
              <a:p>
                <a:endParaRPr lang="en-US" noProof="0" dirty="0">
                  <a:solidFill>
                    <a:srgbClr val="0432FF"/>
                  </a:solidFill>
                </a:endParaRPr>
              </a:p>
              <a:p>
                <a:r>
                  <a:rPr lang="en-US" noProof="0" dirty="0">
                    <a:solidFill>
                      <a:srgbClr val="0432FF"/>
                    </a:solidFill>
                  </a:rPr>
                  <a:t>This is a Gaussian integer if </a:t>
                </a:r>
                <a:r>
                  <a:rPr lang="en-US" i="1" noProof="0" dirty="0">
                    <a:solidFill>
                      <a:srgbClr val="0432FF"/>
                    </a:solidFill>
                  </a:rPr>
                  <a:t>d</a:t>
                </a:r>
                <a:r>
                  <a:rPr lang="en-US" i="1" baseline="-25000" noProof="0" dirty="0">
                    <a:solidFill>
                      <a:srgbClr val="0432FF"/>
                    </a:solidFill>
                  </a:rPr>
                  <a:t>k</a:t>
                </a:r>
                <a:r>
                  <a:rPr lang="en-US" noProof="0" dirty="0">
                    <a:solidFill>
                      <a:srgbClr val="0432FF"/>
                    </a:solidFill>
                  </a:rPr>
                  <a:t>, </a:t>
                </a:r>
                <a:r>
                  <a:rPr lang="en-US" i="1" noProof="0" dirty="0" err="1">
                    <a:solidFill>
                      <a:srgbClr val="0432FF"/>
                    </a:solidFill>
                  </a:rPr>
                  <a:t>w</a:t>
                </a:r>
                <a:r>
                  <a:rPr lang="en-US" i="1" baseline="-25000" noProof="0" dirty="0" err="1">
                    <a:solidFill>
                      <a:srgbClr val="0432FF"/>
                    </a:solidFill>
                  </a:rPr>
                  <a:t>k</a:t>
                </a:r>
                <a:r>
                  <a:rPr lang="en-US" noProof="0" dirty="0">
                    <a:solidFill>
                      <a:srgbClr val="0432FF"/>
                    </a:solidFill>
                  </a:rPr>
                  <a:t> ∈ </a:t>
                </a:r>
                <a:r>
                  <a:rPr lang="en-US" noProof="0" dirty="0" err="1">
                    <a:solidFill>
                      <a:srgbClr val="0432FF"/>
                    </a:solidFill>
                  </a:rPr>
                  <a:t>ℤ</a:t>
                </a:r>
                <a:r>
                  <a:rPr lang="en-US" noProof="0" dirty="0">
                    <a:solidFill>
                      <a:srgbClr val="0432FF"/>
                    </a:solidFill>
                  </a:rPr>
                  <a:t> </a:t>
                </a:r>
                <a:r>
                  <a:rPr lang="en-US" noProof="0" dirty="0">
                    <a:solidFill>
                      <a:srgbClr val="0432FF"/>
                    </a:solidFill>
                    <a:sym typeface="Wingdings" pitchFamily="2" charset="2"/>
                  </a:rPr>
                  <a:t> </a:t>
                </a:r>
                <a:r>
                  <a:rPr lang="en-US" noProof="0" dirty="0"/>
                  <a:t>𝛿</a:t>
                </a:r>
                <a:r>
                  <a:rPr lang="en-US" baseline="-25000" noProof="0" dirty="0"/>
                  <a:t>k</a:t>
                </a:r>
                <a:r>
                  <a:rPr lang="en-US" noProof="0" dirty="0"/>
                  <a:t> ∈ </a:t>
                </a:r>
                <a:r>
                  <a:rPr lang="en-US" noProof="0" dirty="0" err="1"/>
                  <a:t>ℤ</a:t>
                </a:r>
                <a:r>
                  <a:rPr lang="en-US" noProof="0" dirty="0"/>
                  <a:t>[</a:t>
                </a:r>
                <a:r>
                  <a:rPr lang="en-US" i="1" noProof="0" dirty="0" err="1"/>
                  <a:t>i</a:t>
                </a:r>
                <a:r>
                  <a:rPr lang="en-US" noProof="0" dirty="0"/>
                  <a:t>]</a:t>
                </a:r>
              </a:p>
              <a:p>
                <a:endParaRPr lang="en-US" noProof="0" dirty="0">
                  <a:solidFill>
                    <a:srgbClr val="0432FF"/>
                  </a:solidFill>
                  <a:sym typeface="Wingdings" pitchFamily="2" charset="2"/>
                </a:endParaRPr>
              </a:p>
              <a:p>
                <a:r>
                  <a:rPr lang="en-US" noProof="0" dirty="0">
                    <a:sym typeface="Wingdings" pitchFamily="2" charset="2"/>
                  </a:rPr>
                  <a:t>This solves the capacity issue, but what about blending?</a:t>
                </a:r>
              </a:p>
              <a:p>
                <a:endParaRPr lang="en-US" noProof="0" dirty="0">
                  <a:sym typeface="Wingdings" pitchFamily="2" charset="2"/>
                </a:endParaRPr>
              </a:p>
              <a:p>
                <a:r>
                  <a:rPr lang="en-US" noProof="0" dirty="0">
                    <a:sym typeface="Wingdings" pitchFamily="2" charset="2"/>
                  </a:rPr>
                  <a:t>Let’s embed! Choose and </a:t>
                </a:r>
                <a:r>
                  <a:rPr lang="en-US" u="sng" noProof="0" dirty="0">
                    <a:solidFill>
                      <a:srgbClr val="0432FF"/>
                    </a:solidFill>
                    <a:sym typeface="Wingdings" pitchFamily="2" charset="2"/>
                  </a:rPr>
                  <a:t>share</a:t>
                </a:r>
                <a:r>
                  <a:rPr lang="en-US" noProof="0" dirty="0">
                    <a:sym typeface="Wingdings" pitchFamily="2" charset="2"/>
                  </a:rPr>
                  <a:t> </a:t>
                </a:r>
                <a:r>
                  <a:rPr lang="en-US" noProof="0" dirty="0"/>
                  <a:t>𝛌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= </a:t>
                </a:r>
                <a:r>
                  <a:rPr lang="en-US" i="1" noProof="0" dirty="0" err="1"/>
                  <a:t>a</a:t>
                </a:r>
                <a:r>
                  <a:rPr lang="en-US" i="1" baseline="-25000" noProof="0" dirty="0" err="1"/>
                  <a:t>k</a:t>
                </a:r>
                <a:r>
                  <a:rPr lang="en-US" i="1" noProof="0" dirty="0"/>
                  <a:t> + </a:t>
                </a:r>
                <a:r>
                  <a:rPr lang="en-US" i="1" noProof="0" dirty="0" err="1"/>
                  <a:t>i</a:t>
                </a:r>
                <a:r>
                  <a:rPr lang="en-US" i="1" noProof="0" dirty="0"/>
                  <a:t> b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</a:t>
                </a:r>
                <a:r>
                  <a:rPr lang="en-US" noProof="0" dirty="0"/>
                  <a:t>with</a:t>
                </a:r>
                <a:r>
                  <a:rPr lang="en-US" i="1" noProof="0" dirty="0"/>
                  <a:t> </a:t>
                </a:r>
                <a:r>
                  <a:rPr lang="en-US" i="1" noProof="0" dirty="0" err="1"/>
                  <a:t>a</a:t>
                </a:r>
                <a:r>
                  <a:rPr lang="en-US" i="1" baseline="-25000" noProof="0" dirty="0" err="1"/>
                  <a:t>k</a:t>
                </a:r>
                <a:r>
                  <a:rPr lang="en-US" i="1" noProof="0" dirty="0"/>
                  <a:t>, b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</a:t>
                </a:r>
                <a:r>
                  <a:rPr lang="en-US" noProof="0" dirty="0"/>
                  <a:t>∈ </a:t>
                </a:r>
                <a:r>
                  <a:rPr lang="en-US" noProof="0" dirty="0" err="1"/>
                  <a:t>ℤ</a:t>
                </a:r>
                <a:r>
                  <a:rPr lang="en-US" noProof="0" dirty="0"/>
                  <a:t> and </a:t>
                </a:r>
                <a:r>
                  <a:rPr lang="en-US" i="1" noProof="0" dirty="0" err="1"/>
                  <a:t>a</a:t>
                </a:r>
                <a:r>
                  <a:rPr lang="en-US" i="1" baseline="-25000" noProof="0" dirty="0" err="1"/>
                  <a:t>k</a:t>
                </a:r>
                <a:r>
                  <a:rPr lang="en-US" i="1" noProof="0" dirty="0"/>
                  <a:t>, b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</a:t>
                </a:r>
                <a:r>
                  <a:rPr lang="en-US" noProof="0" dirty="0"/>
                  <a:t>≠ 0</a:t>
                </a:r>
                <a:endParaRPr lang="en-US" baseline="-25000" noProof="0" dirty="0">
                  <a:sym typeface="Wingdings" pitchFamily="2" charset="2"/>
                </a:endParaRPr>
              </a:p>
              <a:p>
                <a:endParaRPr lang="en-US" noProof="0" dirty="0">
                  <a:sym typeface="Wingdings" pitchFamily="2" charset="2"/>
                </a:endParaRPr>
              </a:p>
              <a:p>
                <a:r>
                  <a:rPr lang="en-US" noProof="0" dirty="0"/>
                  <a:t>𝛿’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= </a:t>
                </a:r>
                <a:r>
                  <a:rPr lang="en-US" noProof="0" dirty="0"/>
                  <a:t>𝛌</a:t>
                </a:r>
                <a:r>
                  <a:rPr lang="en-US" i="1" baseline="-25000" noProof="0" dirty="0"/>
                  <a:t>k </a:t>
                </a:r>
                <a:r>
                  <a:rPr lang="en-US" noProof="0" dirty="0"/>
                  <a:t>𝛿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</a:t>
                </a:r>
                <a:r>
                  <a:rPr lang="en-US" noProof="0" dirty="0"/>
                  <a:t>= (</a:t>
                </a:r>
                <a:r>
                  <a:rPr lang="en-US" i="1" noProof="0" dirty="0" err="1"/>
                  <a:t>a</a:t>
                </a:r>
                <a:r>
                  <a:rPr lang="en-US" i="1" baseline="-25000" noProof="0" dirty="0" err="1"/>
                  <a:t>k</a:t>
                </a:r>
                <a:r>
                  <a:rPr lang="en-US" i="1" noProof="0" dirty="0"/>
                  <a:t> + </a:t>
                </a:r>
                <a:r>
                  <a:rPr lang="en-US" i="1" noProof="0" dirty="0" err="1"/>
                  <a:t>i</a:t>
                </a:r>
                <a:r>
                  <a:rPr lang="en-US" i="1" noProof="0" dirty="0"/>
                  <a:t> b</a:t>
                </a:r>
                <a:r>
                  <a:rPr lang="en-US" i="1" baseline="-25000" noProof="0" dirty="0"/>
                  <a:t>k</a:t>
                </a:r>
                <a:r>
                  <a:rPr lang="en-US" noProof="0" dirty="0"/>
                  <a:t>) (</a:t>
                </a:r>
                <a:r>
                  <a:rPr lang="en-US" i="1" noProof="0" dirty="0"/>
                  <a:t>d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+ </a:t>
                </a:r>
                <a:r>
                  <a:rPr lang="en-US" i="1" noProof="0" dirty="0" err="1"/>
                  <a:t>i</a:t>
                </a:r>
                <a:r>
                  <a:rPr lang="en-US" i="1" noProof="0" dirty="0"/>
                  <a:t> </a:t>
                </a:r>
                <a:r>
                  <a:rPr lang="en-US" i="1" noProof="0" dirty="0" err="1"/>
                  <a:t>w</a:t>
                </a:r>
                <a:r>
                  <a:rPr lang="en-US" i="1" baseline="-25000" noProof="0" dirty="0" err="1"/>
                  <a:t>k</a:t>
                </a:r>
                <a:r>
                  <a:rPr lang="en-US" noProof="0" dirty="0"/>
                  <a:t>) = (</a:t>
                </a:r>
                <a:r>
                  <a:rPr lang="en-US" i="1" noProof="0" dirty="0" err="1"/>
                  <a:t>a</a:t>
                </a:r>
                <a:r>
                  <a:rPr lang="en-US" i="1" baseline="-25000" noProof="0" dirty="0" err="1"/>
                  <a:t>k</a:t>
                </a:r>
                <a:r>
                  <a:rPr lang="en-US" i="1" noProof="0" dirty="0"/>
                  <a:t> d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– b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</a:t>
                </a:r>
                <a:r>
                  <a:rPr lang="en-US" i="1" noProof="0" dirty="0" err="1"/>
                  <a:t>w</a:t>
                </a:r>
                <a:r>
                  <a:rPr lang="en-US" i="1" baseline="-25000" noProof="0" dirty="0" err="1"/>
                  <a:t>k</a:t>
                </a:r>
                <a:r>
                  <a:rPr lang="en-US" noProof="0" dirty="0"/>
                  <a:t>) + </a:t>
                </a:r>
                <a:r>
                  <a:rPr lang="en-US" i="1" noProof="0" dirty="0" err="1"/>
                  <a:t>i</a:t>
                </a:r>
                <a:r>
                  <a:rPr lang="en-US" noProof="0" dirty="0"/>
                  <a:t> (</a:t>
                </a:r>
                <a:r>
                  <a:rPr lang="en-US" i="1" noProof="0" dirty="0" err="1"/>
                  <a:t>a</a:t>
                </a:r>
                <a:r>
                  <a:rPr lang="en-US" i="1" baseline="-25000" noProof="0" dirty="0" err="1"/>
                  <a:t>k</a:t>
                </a:r>
                <a:r>
                  <a:rPr lang="en-US" i="1" noProof="0" dirty="0"/>
                  <a:t> </a:t>
                </a:r>
                <a:r>
                  <a:rPr lang="en-US" i="1" noProof="0" dirty="0" err="1"/>
                  <a:t>w</a:t>
                </a:r>
                <a:r>
                  <a:rPr lang="en-US" i="1" baseline="-25000" noProof="0" dirty="0" err="1"/>
                  <a:t>k</a:t>
                </a:r>
                <a:r>
                  <a:rPr lang="en-US" i="1" noProof="0" dirty="0"/>
                  <a:t> + b</a:t>
                </a:r>
                <a:r>
                  <a:rPr lang="en-US" i="1" baseline="-25000" noProof="0" dirty="0"/>
                  <a:t>k</a:t>
                </a:r>
                <a:r>
                  <a:rPr lang="en-US" i="1" noProof="0" dirty="0"/>
                  <a:t> d</a:t>
                </a:r>
                <a:r>
                  <a:rPr lang="en-US" i="1" baseline="-25000" noProof="0" dirty="0"/>
                  <a:t>k</a:t>
                </a:r>
                <a:r>
                  <a:rPr lang="en-US" noProof="0" dirty="0"/>
                  <a:t>)</a:t>
                </a:r>
              </a:p>
              <a:p>
                <a:endParaRPr lang="en-US" noProof="0" dirty="0"/>
              </a:p>
              <a:p>
                <a:r>
                  <a:rPr lang="en-US" noProof="0" dirty="0">
                    <a:solidFill>
                      <a:srgbClr val="0432FF"/>
                    </a:solidFill>
                  </a:rPr>
                  <a:t>Intrinsic blending between data and watermark!</a:t>
                </a:r>
              </a:p>
              <a:p>
                <a:endParaRPr lang="en-US" dirty="0"/>
              </a:p>
              <a:p>
                <a:r>
                  <a:rPr lang="en-US" noProof="0" dirty="0"/>
                  <a:t>Receiver: (</a:t>
                </a:r>
                <a:r>
                  <a:rPr lang="en-US" dirty="0"/>
                  <a:t>𝛌</a:t>
                </a:r>
                <a:r>
                  <a:rPr lang="en-US" i="1" baseline="-25000" dirty="0"/>
                  <a:t>k</a:t>
                </a:r>
                <a:r>
                  <a:rPr lang="en-US" dirty="0"/>
                  <a:t>)</a:t>
                </a:r>
                <a:r>
                  <a:rPr lang="en-US" baseline="30000" dirty="0"/>
                  <a:t>–1 </a:t>
                </a:r>
                <a:r>
                  <a:rPr lang="en-US" dirty="0"/>
                  <a:t>𝛿’</a:t>
                </a:r>
                <a:r>
                  <a:rPr lang="en-US" i="1" baseline="-25000" dirty="0"/>
                  <a:t>k</a:t>
                </a:r>
                <a:r>
                  <a:rPr lang="en-US" dirty="0"/>
                  <a:t> = </a:t>
                </a:r>
                <a:r>
                  <a:rPr lang="en-US" i="1" dirty="0"/>
                  <a:t>d</a:t>
                </a:r>
                <a:r>
                  <a:rPr lang="en-US" i="1" baseline="-25000" dirty="0"/>
                  <a:t>k</a:t>
                </a:r>
                <a:r>
                  <a:rPr lang="en-US" i="1" dirty="0"/>
                  <a:t> + </a:t>
                </a:r>
                <a:r>
                  <a:rPr lang="en-US" i="1" dirty="0" err="1"/>
                  <a:t>i</a:t>
                </a:r>
                <a:r>
                  <a:rPr lang="en-US" i="1" dirty="0"/>
                  <a:t> </a:t>
                </a:r>
                <a:r>
                  <a:rPr lang="en-US" i="1" dirty="0" err="1"/>
                  <a:t>w</a:t>
                </a:r>
                <a:r>
                  <a:rPr lang="en-US" i="1" baseline="-25000" dirty="0" err="1"/>
                  <a:t>k</a:t>
                </a:r>
                <a:r>
                  <a:rPr lang="en-US" i="1" dirty="0"/>
                  <a:t> </a:t>
                </a:r>
                <a:r>
                  <a:rPr lang="en-US" dirty="0">
                    <a:solidFill>
                      <a:srgbClr val="0432FF"/>
                    </a:solidFill>
                    <a:sym typeface="Wingdings" pitchFamily="2" charset="2"/>
                  </a:rPr>
                  <a:t> Perfect reversibility!</a:t>
                </a:r>
                <a:endParaRPr lang="en-US" noProof="0" dirty="0"/>
              </a:p>
            </p:txBody>
          </p:sp>
        </mc:Choice>
        <mc:Fallback xmlns="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A23CA392-EA2F-ADAD-4697-2398E3E916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372" y="1209144"/>
                <a:ext cx="7880628" cy="3720314"/>
              </a:xfrm>
              <a:prstGeom prst="rect">
                <a:avLst/>
              </a:prstGeom>
              <a:blipFill>
                <a:blip r:embed="rId2"/>
                <a:stretch>
                  <a:fillRect l="-643" t="-340" b="-1701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Elipse 9">
            <a:extLst>
              <a:ext uri="{FF2B5EF4-FFF2-40B4-BE49-F238E27FC236}">
                <a16:creationId xmlns:a16="http://schemas.microsoft.com/office/drawing/2014/main" id="{CE7C971E-A1D3-76E4-AC8D-FA7FEE5A17BA}"/>
              </a:ext>
            </a:extLst>
          </p:cNvPr>
          <p:cNvSpPr/>
          <p:nvPr/>
        </p:nvSpPr>
        <p:spPr>
          <a:xfrm>
            <a:off x="4572000" y="3474720"/>
            <a:ext cx="375920" cy="396240"/>
          </a:xfrm>
          <a:prstGeom prst="ellipse">
            <a:avLst/>
          </a:prstGeom>
          <a:solidFill>
            <a:srgbClr val="FFFF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43F06520-184C-9886-5A9E-00C5A6F44843}"/>
              </a:ext>
            </a:extLst>
          </p:cNvPr>
          <p:cNvSpPr/>
          <p:nvPr/>
        </p:nvSpPr>
        <p:spPr>
          <a:xfrm>
            <a:off x="7089140" y="3449320"/>
            <a:ext cx="375920" cy="396240"/>
          </a:xfrm>
          <a:prstGeom prst="ellipse">
            <a:avLst/>
          </a:prstGeom>
          <a:solidFill>
            <a:srgbClr val="FFFF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CDE67FEC-B4A4-703A-5BE3-8298A5AD9D37}"/>
              </a:ext>
            </a:extLst>
          </p:cNvPr>
          <p:cNvSpPr/>
          <p:nvPr/>
        </p:nvSpPr>
        <p:spPr>
          <a:xfrm>
            <a:off x="5321298" y="3449320"/>
            <a:ext cx="375920" cy="396240"/>
          </a:xfrm>
          <a:prstGeom prst="ellipse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E6BDEB7F-DD7B-3C5F-8D19-BF816BB97BB7}"/>
              </a:ext>
            </a:extLst>
          </p:cNvPr>
          <p:cNvSpPr/>
          <p:nvPr/>
        </p:nvSpPr>
        <p:spPr>
          <a:xfrm>
            <a:off x="6355081" y="3449320"/>
            <a:ext cx="375920" cy="396240"/>
          </a:xfrm>
          <a:prstGeom prst="ellipse">
            <a:avLst/>
          </a:prstGeom>
          <a:solidFill>
            <a:srgbClr val="FF0000">
              <a:alpha val="2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200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UOC">
  <a:themeElements>
    <a:clrScheme name="UOC masterbrand">
      <a:dk1>
        <a:srgbClr val="000078"/>
      </a:dk1>
      <a:lt1>
        <a:srgbClr val="FFFFFF"/>
      </a:lt1>
      <a:dk2>
        <a:srgbClr val="000000"/>
      </a:dk2>
      <a:lt2>
        <a:srgbClr val="FFFFFF"/>
      </a:lt2>
      <a:accent1>
        <a:srgbClr val="000078"/>
      </a:accent1>
      <a:accent2>
        <a:srgbClr val="212121"/>
      </a:accent2>
      <a:accent3>
        <a:srgbClr val="706F6F"/>
      </a:accent3>
      <a:accent4>
        <a:srgbClr val="73EDFF"/>
      </a:accent4>
      <a:accent5>
        <a:srgbClr val="D0D0D0"/>
      </a:accent5>
      <a:accent6>
        <a:srgbClr val="F8F8F8"/>
      </a:accent6>
      <a:hlink>
        <a:srgbClr val="000078"/>
      </a:hlink>
      <a:folHlink>
        <a:srgbClr val="73EDFF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UOC">
  <a:themeElements>
    <a:clrScheme name="UOC masterbrand">
      <a:dk1>
        <a:srgbClr val="000078"/>
      </a:dk1>
      <a:lt1>
        <a:srgbClr val="FFFFFF"/>
      </a:lt1>
      <a:dk2>
        <a:srgbClr val="000000"/>
      </a:dk2>
      <a:lt2>
        <a:srgbClr val="FFFFFF"/>
      </a:lt2>
      <a:accent1>
        <a:srgbClr val="000078"/>
      </a:accent1>
      <a:accent2>
        <a:srgbClr val="212121"/>
      </a:accent2>
      <a:accent3>
        <a:srgbClr val="706F6F"/>
      </a:accent3>
      <a:accent4>
        <a:srgbClr val="73EDFF"/>
      </a:accent4>
      <a:accent5>
        <a:srgbClr val="D0D0D0"/>
      </a:accent5>
      <a:accent6>
        <a:srgbClr val="F8F8F8"/>
      </a:accent6>
      <a:hlink>
        <a:srgbClr val="000078"/>
      </a:hlink>
      <a:folHlink>
        <a:srgbClr val="73EDFF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UOC">
  <a:themeElements>
    <a:clrScheme name="UOC masterbrand">
      <a:dk1>
        <a:srgbClr val="000078"/>
      </a:dk1>
      <a:lt1>
        <a:srgbClr val="FFFFFF"/>
      </a:lt1>
      <a:dk2>
        <a:srgbClr val="000000"/>
      </a:dk2>
      <a:lt2>
        <a:srgbClr val="FFFFFF"/>
      </a:lt2>
      <a:accent1>
        <a:srgbClr val="000078"/>
      </a:accent1>
      <a:accent2>
        <a:srgbClr val="212121"/>
      </a:accent2>
      <a:accent3>
        <a:srgbClr val="706F6F"/>
      </a:accent3>
      <a:accent4>
        <a:srgbClr val="73EDFF"/>
      </a:accent4>
      <a:accent5>
        <a:srgbClr val="D0D0D0"/>
      </a:accent5>
      <a:accent6>
        <a:srgbClr val="F8F8F8"/>
      </a:accent6>
      <a:hlink>
        <a:srgbClr val="000078"/>
      </a:hlink>
      <a:folHlink>
        <a:srgbClr val="73EDFF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UOC">
  <a:themeElements>
    <a:clrScheme name="UOC masterbrand">
      <a:dk1>
        <a:srgbClr val="000078"/>
      </a:dk1>
      <a:lt1>
        <a:srgbClr val="FFFFFF"/>
      </a:lt1>
      <a:dk2>
        <a:srgbClr val="000000"/>
      </a:dk2>
      <a:lt2>
        <a:srgbClr val="FFFFFF"/>
      </a:lt2>
      <a:accent1>
        <a:srgbClr val="000078"/>
      </a:accent1>
      <a:accent2>
        <a:srgbClr val="212121"/>
      </a:accent2>
      <a:accent3>
        <a:srgbClr val="706F6F"/>
      </a:accent3>
      <a:accent4>
        <a:srgbClr val="73EDFF"/>
      </a:accent4>
      <a:accent5>
        <a:srgbClr val="D0D0D0"/>
      </a:accent5>
      <a:accent6>
        <a:srgbClr val="F8F8F8"/>
      </a:accent6>
      <a:hlink>
        <a:srgbClr val="000078"/>
      </a:hlink>
      <a:folHlink>
        <a:srgbClr val="73EDFF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UOC">
  <a:themeElements>
    <a:clrScheme name="UOC masterbrand">
      <a:dk1>
        <a:srgbClr val="000078"/>
      </a:dk1>
      <a:lt1>
        <a:srgbClr val="FFFFFF"/>
      </a:lt1>
      <a:dk2>
        <a:srgbClr val="000000"/>
      </a:dk2>
      <a:lt2>
        <a:srgbClr val="FFFFFF"/>
      </a:lt2>
      <a:accent1>
        <a:srgbClr val="000078"/>
      </a:accent1>
      <a:accent2>
        <a:srgbClr val="212121"/>
      </a:accent2>
      <a:accent3>
        <a:srgbClr val="706F6F"/>
      </a:accent3>
      <a:accent4>
        <a:srgbClr val="73EDFF"/>
      </a:accent4>
      <a:accent5>
        <a:srgbClr val="D0D0D0"/>
      </a:accent5>
      <a:accent6>
        <a:srgbClr val="F8F8F8"/>
      </a:accent6>
      <a:hlink>
        <a:srgbClr val="000078"/>
      </a:hlink>
      <a:folHlink>
        <a:srgbClr val="73EDFF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UOC">
  <a:themeElements>
    <a:clrScheme name="UOC masterbrand">
      <a:dk1>
        <a:srgbClr val="000078"/>
      </a:dk1>
      <a:lt1>
        <a:srgbClr val="FFFFFF"/>
      </a:lt1>
      <a:dk2>
        <a:srgbClr val="000000"/>
      </a:dk2>
      <a:lt2>
        <a:srgbClr val="FFFFFF"/>
      </a:lt2>
      <a:accent1>
        <a:srgbClr val="000078"/>
      </a:accent1>
      <a:accent2>
        <a:srgbClr val="212121"/>
      </a:accent2>
      <a:accent3>
        <a:srgbClr val="706F6F"/>
      </a:accent3>
      <a:accent4>
        <a:srgbClr val="73EDFF"/>
      </a:accent4>
      <a:accent5>
        <a:srgbClr val="D0D0D0"/>
      </a:accent5>
      <a:accent6>
        <a:srgbClr val="F8F8F8"/>
      </a:accent6>
      <a:hlink>
        <a:srgbClr val="000078"/>
      </a:hlink>
      <a:folHlink>
        <a:srgbClr val="73EDFF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UOC</Template>
  <TotalTime>14355</TotalTime>
  <Words>716</Words>
  <Application>Microsoft Macintosh PowerPoint</Application>
  <PresentationFormat>Presentación en pantalla (16:9)</PresentationFormat>
  <Paragraphs>104</Paragraphs>
  <Slides>16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9</vt:i4>
      </vt:variant>
      <vt:variant>
        <vt:lpstr>Títulos de diapositiva</vt:lpstr>
      </vt:variant>
      <vt:variant>
        <vt:i4>16</vt:i4>
      </vt:variant>
    </vt:vector>
  </HeadingPairs>
  <TitlesOfParts>
    <vt:vector size="32" baseType="lpstr">
      <vt:lpstr>Aptos</vt:lpstr>
      <vt:lpstr>Arial</vt:lpstr>
      <vt:lpstr>Calibri</vt:lpstr>
      <vt:lpstr>Cambria Math</vt:lpstr>
      <vt:lpstr>OpenSymbol</vt:lpstr>
      <vt:lpstr>Symbol</vt:lpstr>
      <vt:lpstr>Wingdings</vt:lpstr>
      <vt:lpstr>UOC</vt:lpstr>
      <vt:lpstr>UOC</vt:lpstr>
      <vt:lpstr>UOC</vt:lpstr>
      <vt:lpstr>UOC</vt:lpstr>
      <vt:lpstr>UOC</vt:lpstr>
      <vt:lpstr>Office Theme</vt:lpstr>
      <vt:lpstr>UOC</vt:lpstr>
      <vt:lpstr>Office Theme</vt:lpstr>
      <vt:lpstr>Office Theme</vt:lpstr>
      <vt:lpstr>Joint Reversible Data Hiding and Homomorphic Encryption of  Scalar Data</vt:lpstr>
      <vt:lpstr>Presentación de PowerPoint</vt:lpstr>
      <vt:lpstr>1 Introduction</vt:lpstr>
      <vt:lpstr>Presentación de PowerPoint</vt:lpstr>
      <vt:lpstr>Presentación de PowerPoint</vt:lpstr>
      <vt:lpstr>Presentación de PowerPoint</vt:lpstr>
      <vt:lpstr>2 Proposal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3 Discussion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David Megias Jimenez</dc:creator>
  <dc:description/>
  <cp:lastModifiedBy>David Megias Jimenez</cp:lastModifiedBy>
  <cp:revision>135</cp:revision>
  <cp:lastPrinted>2025-07-17T18:14:11Z</cp:lastPrinted>
  <dcterms:created xsi:type="dcterms:W3CDTF">2025-07-14T07:38:20Z</dcterms:created>
  <dcterms:modified xsi:type="dcterms:W3CDTF">2025-10-15T08:40:59Z</dcterms:modified>
  <dc:language>es-ES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14</vt:i4>
  </property>
  <property fmtid="{D5CDD505-2E9C-101B-9397-08002B2CF9AE}" pid="3" name="PresentationFormat">
    <vt:lpwstr>Presentación en pantalla (16:9)</vt:lpwstr>
  </property>
  <property fmtid="{D5CDD505-2E9C-101B-9397-08002B2CF9AE}" pid="4" name="Slides">
    <vt:i4>14</vt:i4>
  </property>
</Properties>
</file>